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1" r:id="rId4"/>
    <p:sldId id="310" r:id="rId5"/>
    <p:sldId id="311" r:id="rId6"/>
    <p:sldId id="263" r:id="rId7"/>
    <p:sldId id="264" r:id="rId8"/>
    <p:sldId id="265" r:id="rId9"/>
    <p:sldId id="319" r:id="rId10"/>
    <p:sldId id="320" r:id="rId11"/>
    <p:sldId id="316" r:id="rId12"/>
    <p:sldId id="318" r:id="rId13"/>
    <p:sldId id="271" r:id="rId14"/>
    <p:sldId id="272" r:id="rId15"/>
    <p:sldId id="273" r:id="rId16"/>
    <p:sldId id="274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8" r:id="rId34"/>
    <p:sldId id="257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1809D5-9464-4C86-908C-8AC18F72B68A}">
          <p14:sldIdLst/>
        </p14:section>
        <p14:section name="Cover Depan" id="{387B323B-7277-446F-8290-0644BE8971DE}">
          <p14:sldIdLst>
            <p14:sldId id="256"/>
            <p14:sldId id="258"/>
            <p14:sldId id="261"/>
            <p14:sldId id="310"/>
            <p14:sldId id="311"/>
            <p14:sldId id="263"/>
            <p14:sldId id="264"/>
            <p14:sldId id="265"/>
            <p14:sldId id="319"/>
            <p14:sldId id="320"/>
            <p14:sldId id="316"/>
            <p14:sldId id="318"/>
            <p14:sldId id="271"/>
            <p14:sldId id="272"/>
            <p14:sldId id="273"/>
            <p14:sldId id="274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8"/>
          </p14:sldIdLst>
        </p14:section>
        <p14:section name="Cover Penutup" id="{92D7BCFF-D3B8-4529-BEB1-5D5A8DBA1A23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4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88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4D4D4B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30646" y="1415381"/>
            <a:ext cx="2522854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38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72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8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4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29793"/>
            <a:ext cx="8515350" cy="9511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2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1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6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2" y="0"/>
            <a:ext cx="5061527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3251" y="742122"/>
            <a:ext cx="9289774" cy="597673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39500"/>
            <a:ext cx="8515350" cy="951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51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A8B8B-1B1C-42C4-BE9B-2D1516377903}" type="datetimeFigureOut">
              <a:rPr lang="en-US" smtClean="0"/>
              <a:t>7/9/2019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2BCBC-50EF-4175-83E0-F618B60D431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2437421" y="-32039"/>
            <a:ext cx="1591241" cy="753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E39DBC-BF39-4AA8-A8D4-8190CF567658}"/>
              </a:ext>
            </a:extLst>
          </p:cNvPr>
          <p:cNvSpPr/>
          <p:nvPr userDrawn="1"/>
        </p:nvSpPr>
        <p:spPr>
          <a:xfrm>
            <a:off x="0" y="-32037"/>
            <a:ext cx="1514628" cy="7539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FF0000"/>
                </a:solidFill>
              </a:rPr>
              <a:t>LOGO</a:t>
            </a:r>
          </a:p>
          <a:p>
            <a:r>
              <a:rPr lang="en-US" sz="1800" dirty="0">
                <a:solidFill>
                  <a:srgbClr val="FF0000"/>
                </a:solidFill>
              </a:rPr>
              <a:t>UNIV/POLTEK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18" y="-31599"/>
            <a:ext cx="719456" cy="7500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 userDrawn="1"/>
        </p:nvGrpSpPr>
        <p:grpSpPr>
          <a:xfrm>
            <a:off x="71969" y="6511128"/>
            <a:ext cx="2170463" cy="378419"/>
            <a:chOff x="4279782" y="5408838"/>
            <a:chExt cx="2170463" cy="3784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57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" TargetMode="External"/><Relationship Id="rId2" Type="http://schemas.openxmlformats.org/officeDocument/2006/relationships/hyperlink" Target="https://docs.aws.amazon.com/whitepapers/latest/aws-overview/compute-servic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ws.amazon.com/lambda/" TargetMode="External"/><Relationship Id="rId4" Type="http://schemas.openxmlformats.org/officeDocument/2006/relationships/hyperlink" Target="https://aws.amazon.com/ecs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3" y="0"/>
            <a:ext cx="5061527" cy="6858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4" y="6327047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314037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DD87D-96BC-0346-972D-2872C9ABCE54}"/>
              </a:ext>
            </a:extLst>
          </p:cNvPr>
          <p:cNvSpPr txBox="1"/>
          <p:nvPr/>
        </p:nvSpPr>
        <p:spPr>
          <a:xfrm>
            <a:off x="314035" y="5501615"/>
            <a:ext cx="823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/>
            <a:r>
              <a:rPr lang="id-ID" sz="2800" dirty="0">
                <a:solidFill>
                  <a:srgbClr val="0070C0"/>
                </a:solidFill>
                <a:latin typeface="HP Simplified" panose="020B0606020204020204" pitchFamily="34" charset="0"/>
                <a:ea typeface="+mj-ea"/>
                <a:cs typeface="+mj-cs"/>
              </a:rPr>
              <a:t>AWS </a:t>
            </a:r>
            <a:r>
              <a:rPr lang="id-ID" sz="2800" dirty="0" err="1">
                <a:solidFill>
                  <a:srgbClr val="0070C0"/>
                </a:solidFill>
                <a:latin typeface="HP Simplified" panose="020B0606020204020204" pitchFamily="34" charset="0"/>
                <a:ea typeface="+mj-ea"/>
                <a:cs typeface="+mj-cs"/>
              </a:rPr>
              <a:t>Compute</a:t>
            </a:r>
            <a:r>
              <a:rPr lang="id-ID" sz="2800" dirty="0">
                <a:solidFill>
                  <a:srgbClr val="0070C0"/>
                </a:solidFill>
                <a:latin typeface="HP Simplified" panose="020B0606020204020204" pitchFamily="34" charset="0"/>
                <a:ea typeface="+mj-ea"/>
                <a:cs typeface="+mj-cs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102108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40DD-BF9C-A44D-ADBD-8AEE768E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8EE28-54BD-6447-BB75-7C42A2EF2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91"/>
            <a:ext cx="8154666" cy="468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0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962" y="1036678"/>
            <a:ext cx="2723197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3300" spc="-45" dirty="0"/>
              <a:t>Instance</a:t>
            </a:r>
            <a:r>
              <a:rPr sz="3300" spc="-172" dirty="0"/>
              <a:t> </a:t>
            </a:r>
            <a:r>
              <a:rPr sz="3300" spc="-23" dirty="0"/>
              <a:t>Types</a:t>
            </a:r>
            <a:endParaRPr sz="33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896347"/>
              </p:ext>
            </p:extLst>
          </p:nvPr>
        </p:nvGraphicFramePr>
        <p:xfrm>
          <a:off x="255508" y="1955691"/>
          <a:ext cx="8632984" cy="33380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5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6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704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Families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Description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Example </a:t>
                      </a:r>
                      <a:r>
                        <a:rPr sz="150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sz="1500" spc="-1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Cases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1500" spc="-65" dirty="0">
                          <a:latin typeface="Trebuchet MS"/>
                          <a:cs typeface="Trebuchet MS"/>
                        </a:rPr>
                        <a:t>t2,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m4,</a:t>
                      </a:r>
                      <a:r>
                        <a:rPr sz="15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140" dirty="0">
                          <a:latin typeface="Trebuchet MS"/>
                          <a:cs typeface="Trebuchet MS"/>
                        </a:rPr>
                        <a:t>m3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140494" marB="0">
                    <a:lnL w="19050">
                      <a:solidFill>
                        <a:srgbClr val="4472C4"/>
                      </a:solidFill>
                      <a:prstDash val="solid"/>
                    </a:lnL>
                    <a:lnB w="1905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-20" dirty="0">
                          <a:latin typeface="Trebuchet MS"/>
                          <a:cs typeface="Trebuchet MS"/>
                        </a:rPr>
                        <a:t>General</a:t>
                      </a:r>
                      <a:r>
                        <a:rPr sz="15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30" dirty="0">
                          <a:latin typeface="Trebuchet MS"/>
                          <a:cs typeface="Trebuchet MS"/>
                        </a:rPr>
                        <a:t>Purpose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  <a:p>
                      <a:pPr marL="10096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500" spc="-25" dirty="0">
                          <a:latin typeface="Trebuchet MS"/>
                          <a:cs typeface="Trebuchet MS"/>
                        </a:rPr>
                        <a:t>Balanced</a:t>
                      </a:r>
                      <a:r>
                        <a:rPr sz="1500" spc="-1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25" dirty="0">
                          <a:latin typeface="Trebuchet MS"/>
                          <a:cs typeface="Trebuchet MS"/>
                        </a:rPr>
                        <a:t>Performance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B w="1905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9702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50" dirty="0">
                          <a:latin typeface="Trebuchet MS"/>
                          <a:cs typeface="Trebuchet MS"/>
                        </a:rPr>
                        <a:t>Websites, </a:t>
                      </a:r>
                      <a:r>
                        <a:rPr sz="1500" spc="-10" dirty="0">
                          <a:latin typeface="Trebuchet MS"/>
                          <a:cs typeface="Trebuchet MS"/>
                        </a:rPr>
                        <a:t>web </a:t>
                      </a:r>
                      <a:r>
                        <a:rPr sz="1500" spc="-55" dirty="0">
                          <a:latin typeface="Trebuchet MS"/>
                          <a:cs typeface="Trebuchet MS"/>
                        </a:rPr>
                        <a:t>applications, </a:t>
                      </a:r>
                      <a:r>
                        <a:rPr sz="1500" spc="-65" dirty="0">
                          <a:latin typeface="Trebuchet MS"/>
                          <a:cs typeface="Trebuchet MS"/>
                        </a:rPr>
                        <a:t>Dev, </a:t>
                      </a:r>
                      <a:r>
                        <a:rPr sz="1500" spc="-20" dirty="0">
                          <a:latin typeface="Trebuchet MS"/>
                          <a:cs typeface="Trebuchet MS"/>
                        </a:rPr>
                        <a:t>code </a:t>
                      </a:r>
                      <a:r>
                        <a:rPr sz="1500" spc="-60" dirty="0">
                          <a:latin typeface="Trebuchet MS"/>
                          <a:cs typeface="Trebuchet MS"/>
                        </a:rPr>
                        <a:t>repos,</a:t>
                      </a:r>
                      <a:r>
                        <a:rPr sz="1500" spc="-3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5" dirty="0">
                          <a:latin typeface="Trebuchet MS"/>
                          <a:cs typeface="Trebuchet MS"/>
                        </a:rPr>
                        <a:t>micro  </a:t>
                      </a:r>
                      <a:r>
                        <a:rPr sz="1500" spc="-80" dirty="0">
                          <a:latin typeface="Trebuchet MS"/>
                          <a:cs typeface="Trebuchet MS"/>
                        </a:rPr>
                        <a:t>services, </a:t>
                      </a:r>
                      <a:r>
                        <a:rPr sz="1500" spc="-5" dirty="0">
                          <a:latin typeface="Trebuchet MS"/>
                          <a:cs typeface="Trebuchet MS"/>
                        </a:rPr>
                        <a:t>business</a:t>
                      </a:r>
                      <a:r>
                        <a:rPr sz="1500" spc="-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10" dirty="0">
                          <a:latin typeface="Trebuchet MS"/>
                          <a:cs typeface="Trebuchet MS"/>
                        </a:rPr>
                        <a:t>apps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23813" marB="0">
                    <a:lnR w="19050">
                      <a:solidFill>
                        <a:srgbClr val="4472C4"/>
                      </a:solidFill>
                      <a:prstDash val="solid"/>
                    </a:lnR>
                    <a:lnB w="1905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500" spc="-70" dirty="0">
                          <a:latin typeface="Trebuchet MS"/>
                          <a:cs typeface="Trebuchet MS"/>
                        </a:rPr>
                        <a:t>c3, c4,</a:t>
                      </a:r>
                      <a:r>
                        <a:rPr sz="1500" spc="-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cc2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2858" marB="0">
                    <a:lnL w="19050">
                      <a:solidFill>
                        <a:srgbClr val="4472C4"/>
                      </a:solidFill>
                      <a:prstDash val="solid"/>
                    </a:lnL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 marR="321945">
                        <a:lnSpc>
                          <a:spcPct val="100800"/>
                        </a:lnSpc>
                        <a:spcBef>
                          <a:spcPts val="254"/>
                        </a:spcBef>
                      </a:pPr>
                      <a:r>
                        <a:rPr sz="1500" spc="35" dirty="0">
                          <a:latin typeface="Trebuchet MS"/>
                          <a:cs typeface="Trebuchet MS"/>
                        </a:rPr>
                        <a:t>Compute</a:t>
                      </a:r>
                      <a:r>
                        <a:rPr sz="15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20" dirty="0">
                          <a:latin typeface="Trebuchet MS"/>
                          <a:cs typeface="Trebuchet MS"/>
                        </a:rPr>
                        <a:t>Optimized  </a:t>
                      </a:r>
                      <a:r>
                        <a:rPr sz="1500" spc="30" dirty="0">
                          <a:latin typeface="Trebuchet MS"/>
                          <a:cs typeface="Trebuchet MS"/>
                        </a:rPr>
                        <a:t>High </a:t>
                      </a:r>
                      <a:r>
                        <a:rPr sz="1500" spc="40" dirty="0">
                          <a:latin typeface="Trebuchet MS"/>
                          <a:cs typeface="Trebuchet MS"/>
                        </a:rPr>
                        <a:t>CPU  </a:t>
                      </a:r>
                      <a:r>
                        <a:rPr sz="1500" spc="-25" dirty="0">
                          <a:latin typeface="Trebuchet MS"/>
                          <a:cs typeface="Trebuchet MS"/>
                        </a:rPr>
                        <a:t>Performance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24288" marB="0"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 marR="5848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-10" dirty="0">
                          <a:latin typeface="Trebuchet MS"/>
                          <a:cs typeface="Trebuchet MS"/>
                        </a:rPr>
                        <a:t>Front-end </a:t>
                      </a:r>
                      <a:r>
                        <a:rPr sz="1500" spc="-85" dirty="0">
                          <a:latin typeface="Trebuchet MS"/>
                          <a:cs typeface="Trebuchet MS"/>
                        </a:rPr>
                        <a:t>fleets, </a:t>
                      </a:r>
                      <a:r>
                        <a:rPr sz="1500" spc="-50" dirty="0">
                          <a:latin typeface="Trebuchet MS"/>
                          <a:cs typeface="Trebuchet MS"/>
                        </a:rPr>
                        <a:t>web-servers, </a:t>
                      </a:r>
                      <a:r>
                        <a:rPr sz="1500" spc="-30" dirty="0">
                          <a:latin typeface="Trebuchet MS"/>
                          <a:cs typeface="Trebuchet MS"/>
                        </a:rPr>
                        <a:t>batch </a:t>
                      </a:r>
                      <a:r>
                        <a:rPr sz="1500" spc="-35" dirty="0">
                          <a:latin typeface="Trebuchet MS"/>
                          <a:cs typeface="Trebuchet MS"/>
                        </a:rPr>
                        <a:t>processing,  </a:t>
                      </a:r>
                      <a:r>
                        <a:rPr sz="1500" spc="-40" dirty="0">
                          <a:latin typeface="Trebuchet MS"/>
                          <a:cs typeface="Trebuchet MS"/>
                        </a:rPr>
                        <a:t>distributed </a:t>
                      </a:r>
                      <a:r>
                        <a:rPr sz="1500" spc="-75" dirty="0">
                          <a:latin typeface="Trebuchet MS"/>
                          <a:cs typeface="Trebuchet MS"/>
                        </a:rPr>
                        <a:t>analytics, </a:t>
                      </a:r>
                      <a:r>
                        <a:rPr sz="1500" spc="-55" dirty="0">
                          <a:latin typeface="Trebuchet MS"/>
                          <a:cs typeface="Trebuchet MS"/>
                        </a:rPr>
                        <a:t>science </a:t>
                      </a:r>
                      <a:r>
                        <a:rPr sz="1500" spc="10" dirty="0">
                          <a:latin typeface="Trebuchet MS"/>
                          <a:cs typeface="Trebuchet MS"/>
                        </a:rPr>
                        <a:t>and </a:t>
                      </a:r>
                      <a:r>
                        <a:rPr sz="1500" spc="-15" dirty="0">
                          <a:latin typeface="Trebuchet MS"/>
                          <a:cs typeface="Trebuchet MS"/>
                        </a:rPr>
                        <a:t>engineering </a:t>
                      </a:r>
                      <a:r>
                        <a:rPr sz="1500" spc="-55" dirty="0">
                          <a:latin typeface="Trebuchet MS"/>
                          <a:cs typeface="Trebuchet MS"/>
                        </a:rPr>
                        <a:t>apps,</a:t>
                      </a:r>
                      <a:r>
                        <a:rPr sz="1500" spc="-2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10" dirty="0">
                          <a:latin typeface="Trebuchet MS"/>
                          <a:cs typeface="Trebuchet MS"/>
                        </a:rPr>
                        <a:t>ad  </a:t>
                      </a:r>
                      <a:r>
                        <a:rPr sz="1500" spc="-50" dirty="0">
                          <a:latin typeface="Trebuchet MS"/>
                          <a:cs typeface="Trebuchet MS"/>
                        </a:rPr>
                        <a:t>serving, </a:t>
                      </a:r>
                      <a:r>
                        <a:rPr sz="1500" spc="204" dirty="0">
                          <a:latin typeface="Trebuchet MS"/>
                          <a:cs typeface="Trebuchet MS"/>
                        </a:rPr>
                        <a:t>MMO </a:t>
                      </a:r>
                      <a:r>
                        <a:rPr sz="1500" spc="-15" dirty="0">
                          <a:latin typeface="Trebuchet MS"/>
                          <a:cs typeface="Trebuchet MS"/>
                        </a:rPr>
                        <a:t>gaming,</a:t>
                      </a:r>
                      <a:r>
                        <a:rPr sz="1500" spc="-3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10" dirty="0">
                          <a:latin typeface="Trebuchet MS"/>
                          <a:cs typeface="Trebuchet MS"/>
                        </a:rPr>
                        <a:t>video-encoding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23813" marB="0">
                    <a:lnR w="190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1500" spc="5" dirty="0">
                          <a:latin typeface="Trebuchet MS"/>
                          <a:cs typeface="Trebuchet MS"/>
                        </a:rPr>
                        <a:t>g2,</a:t>
                      </a:r>
                      <a:r>
                        <a:rPr sz="1500" spc="-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100" dirty="0">
                          <a:latin typeface="Trebuchet MS"/>
                          <a:cs typeface="Trebuchet MS"/>
                        </a:rPr>
                        <a:t>p2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140494" marB="0">
                    <a:lnL w="19050">
                      <a:solidFill>
                        <a:srgbClr val="4472C4"/>
                      </a:solidFill>
                      <a:prstDash val="solid"/>
                    </a:lnL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70" dirty="0">
                          <a:latin typeface="Trebuchet MS"/>
                          <a:cs typeface="Trebuchet MS"/>
                        </a:rPr>
                        <a:t>GPU</a:t>
                      </a:r>
                      <a:r>
                        <a:rPr sz="1500" spc="-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20" dirty="0">
                          <a:latin typeface="Trebuchet MS"/>
                          <a:cs typeface="Trebuchet MS"/>
                        </a:rPr>
                        <a:t>Optimized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  <a:p>
                      <a:pPr marL="10096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500" spc="20" dirty="0">
                          <a:latin typeface="Trebuchet MS"/>
                          <a:cs typeface="Trebuchet MS"/>
                        </a:rPr>
                        <a:t>High-end</a:t>
                      </a:r>
                      <a:r>
                        <a:rPr sz="15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40" dirty="0">
                          <a:latin typeface="Trebuchet MS"/>
                          <a:cs typeface="Trebuchet MS"/>
                        </a:rPr>
                        <a:t>GPU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105156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500" spc="30" dirty="0">
                          <a:latin typeface="Trebuchet MS"/>
                          <a:cs typeface="Trebuchet MS"/>
                        </a:rPr>
                        <a:t>Amazon </a:t>
                      </a:r>
                      <a:r>
                        <a:rPr sz="1500" spc="10" dirty="0">
                          <a:latin typeface="Trebuchet MS"/>
                          <a:cs typeface="Trebuchet MS"/>
                        </a:rPr>
                        <a:t>AppStream </a:t>
                      </a:r>
                      <a:r>
                        <a:rPr sz="1500" spc="-95" dirty="0">
                          <a:latin typeface="Trebuchet MS"/>
                          <a:cs typeface="Trebuchet MS"/>
                        </a:rPr>
                        <a:t>2.0, </a:t>
                      </a:r>
                      <a:r>
                        <a:rPr sz="1500" spc="-25" dirty="0">
                          <a:latin typeface="Trebuchet MS"/>
                          <a:cs typeface="Trebuchet MS"/>
                        </a:rPr>
                        <a:t>video </a:t>
                      </a:r>
                      <a:r>
                        <a:rPr sz="1500" spc="-35" dirty="0">
                          <a:latin typeface="Trebuchet MS"/>
                          <a:cs typeface="Trebuchet MS"/>
                        </a:rPr>
                        <a:t>encoding,</a:t>
                      </a:r>
                      <a:r>
                        <a:rPr sz="1500" spc="-3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25" dirty="0">
                          <a:latin typeface="Trebuchet MS"/>
                          <a:cs typeface="Trebuchet MS"/>
                        </a:rPr>
                        <a:t>machine  </a:t>
                      </a:r>
                      <a:r>
                        <a:rPr sz="1500" spc="-60" dirty="0">
                          <a:latin typeface="Trebuchet MS"/>
                          <a:cs typeface="Trebuchet MS"/>
                        </a:rPr>
                        <a:t>learning, </a:t>
                      </a:r>
                      <a:r>
                        <a:rPr sz="1500" spc="20" dirty="0">
                          <a:latin typeface="Trebuchet MS"/>
                          <a:cs typeface="Trebuchet MS"/>
                        </a:rPr>
                        <a:t>high </a:t>
                      </a:r>
                      <a:r>
                        <a:rPr sz="1500" spc="-40" dirty="0">
                          <a:latin typeface="Trebuchet MS"/>
                          <a:cs typeface="Trebuchet MS"/>
                        </a:rPr>
                        <a:t>perf </a:t>
                      </a:r>
                      <a:r>
                        <a:rPr sz="1500" spc="-45" dirty="0">
                          <a:latin typeface="Trebuchet MS"/>
                          <a:cs typeface="Trebuchet MS"/>
                        </a:rPr>
                        <a:t>databases,</a:t>
                      </a:r>
                      <a:r>
                        <a:rPr sz="1500" spc="-2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5" dirty="0">
                          <a:latin typeface="Trebuchet MS"/>
                          <a:cs typeface="Trebuchet MS"/>
                        </a:rPr>
                        <a:t>science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23813" marB="0">
                    <a:lnR w="190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1500" spc="-75" dirty="0">
                          <a:latin typeface="Trebuchet MS"/>
                          <a:cs typeface="Trebuchet MS"/>
                        </a:rPr>
                        <a:t>r3, r4, </a:t>
                      </a:r>
                      <a:r>
                        <a:rPr sz="1500" spc="-65" dirty="0">
                          <a:latin typeface="Trebuchet MS"/>
                          <a:cs typeface="Trebuchet MS"/>
                        </a:rPr>
                        <a:t>x1, </a:t>
                      </a:r>
                      <a:r>
                        <a:rPr sz="1500" dirty="0">
                          <a:latin typeface="Trebuchet MS"/>
                          <a:cs typeface="Trebuchet MS"/>
                        </a:rPr>
                        <a:t>cr1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140494" marB="0">
                    <a:lnL w="19050">
                      <a:solidFill>
                        <a:srgbClr val="4472C4"/>
                      </a:solidFill>
                      <a:prstDash val="solid"/>
                    </a:lnL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60" dirty="0">
                          <a:latin typeface="Trebuchet MS"/>
                          <a:cs typeface="Trebuchet MS"/>
                        </a:rPr>
                        <a:t>Memory</a:t>
                      </a:r>
                      <a:r>
                        <a:rPr sz="1500" spc="-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20" dirty="0">
                          <a:latin typeface="Trebuchet MS"/>
                          <a:cs typeface="Trebuchet MS"/>
                        </a:rPr>
                        <a:t>Optimized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  <a:p>
                      <a:pPr marL="10096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500" spc="-15" dirty="0">
                          <a:latin typeface="Trebuchet MS"/>
                          <a:cs typeface="Trebuchet MS"/>
                        </a:rPr>
                        <a:t>Large </a:t>
                      </a:r>
                      <a:r>
                        <a:rPr sz="1500" spc="100" dirty="0">
                          <a:latin typeface="Trebuchet MS"/>
                          <a:cs typeface="Trebuchet MS"/>
                        </a:rPr>
                        <a:t>RAM</a:t>
                      </a:r>
                      <a:r>
                        <a:rPr sz="15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25" dirty="0">
                          <a:latin typeface="Trebuchet MS"/>
                          <a:cs typeface="Trebuchet MS"/>
                        </a:rPr>
                        <a:t>footprint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500" spc="5" dirty="0">
                          <a:latin typeface="Trebuchet MS"/>
                          <a:cs typeface="Trebuchet MS"/>
                        </a:rPr>
                        <a:t>In-memory </a:t>
                      </a:r>
                      <a:r>
                        <a:rPr sz="1500" spc="-45" dirty="0">
                          <a:latin typeface="Trebuchet MS"/>
                          <a:cs typeface="Trebuchet MS"/>
                        </a:rPr>
                        <a:t>databases, </a:t>
                      </a:r>
                      <a:r>
                        <a:rPr sz="1500" spc="-35" dirty="0"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sz="1500" spc="-2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5" dirty="0">
                          <a:latin typeface="Trebuchet MS"/>
                          <a:cs typeface="Trebuchet MS"/>
                        </a:rPr>
                        <a:t>mining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138113" marB="0">
                    <a:lnR w="190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1500" spc="-30" dirty="0">
                          <a:latin typeface="Trebuchet MS"/>
                          <a:cs typeface="Trebuchet MS"/>
                        </a:rPr>
                        <a:t>d2, </a:t>
                      </a:r>
                      <a:r>
                        <a:rPr sz="1500" spc="-85" dirty="0">
                          <a:latin typeface="Trebuchet MS"/>
                          <a:cs typeface="Trebuchet MS"/>
                        </a:rPr>
                        <a:t>i2, i3, </a:t>
                      </a:r>
                      <a:r>
                        <a:rPr sz="1500" spc="-45" dirty="0">
                          <a:latin typeface="Trebuchet MS"/>
                          <a:cs typeface="Trebuchet MS"/>
                        </a:rPr>
                        <a:t>hi1,</a:t>
                      </a:r>
                      <a:r>
                        <a:rPr sz="1500" spc="-13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90" dirty="0">
                          <a:latin typeface="Trebuchet MS"/>
                          <a:cs typeface="Trebuchet MS"/>
                        </a:rPr>
                        <a:t>hs1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140494" marB="0">
                    <a:lnL w="19050">
                      <a:solidFill>
                        <a:srgbClr val="4472C4"/>
                      </a:solidFill>
                      <a:prstDash val="solid"/>
                    </a:lnL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500" spc="35" dirty="0">
                          <a:latin typeface="Trebuchet MS"/>
                          <a:cs typeface="Trebuchet MS"/>
                        </a:rPr>
                        <a:t>Storage</a:t>
                      </a:r>
                      <a:r>
                        <a:rPr sz="15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20" dirty="0">
                          <a:latin typeface="Trebuchet MS"/>
                          <a:cs typeface="Trebuchet MS"/>
                        </a:rPr>
                        <a:t>Optimized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  <a:p>
                      <a:pPr marL="10096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500" spc="30" dirty="0">
                          <a:latin typeface="Trebuchet MS"/>
                          <a:cs typeface="Trebuchet MS"/>
                        </a:rPr>
                        <a:t>High </a:t>
                      </a:r>
                      <a:r>
                        <a:rPr sz="1500" spc="-95" dirty="0">
                          <a:latin typeface="Trebuchet MS"/>
                          <a:cs typeface="Trebuchet MS"/>
                        </a:rPr>
                        <a:t>I/O, </a:t>
                      </a:r>
                      <a:r>
                        <a:rPr sz="1500" spc="30" dirty="0">
                          <a:latin typeface="Trebuchet MS"/>
                          <a:cs typeface="Trebuchet MS"/>
                        </a:rPr>
                        <a:t>High</a:t>
                      </a:r>
                      <a:r>
                        <a:rPr sz="1500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0" dirty="0">
                          <a:latin typeface="Trebuchet MS"/>
                          <a:cs typeface="Trebuchet MS"/>
                        </a:rPr>
                        <a:t>density</a:t>
                      </a:r>
                      <a:endParaRPr sz="1500">
                        <a:latin typeface="Trebuchet MS"/>
                        <a:cs typeface="Trebuchet MS"/>
                      </a:endParaRPr>
                    </a:p>
                  </a:txBody>
                  <a:tcPr marL="0" marR="0" marT="26194" marB="0"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500" spc="5" dirty="0">
                          <a:latin typeface="Trebuchet MS"/>
                          <a:cs typeface="Trebuchet MS"/>
                        </a:rPr>
                        <a:t>NAS, </a:t>
                      </a:r>
                      <a:r>
                        <a:rPr sz="1500" spc="-35" dirty="0"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1500" spc="-30" dirty="0">
                          <a:latin typeface="Trebuchet MS"/>
                          <a:cs typeface="Trebuchet MS"/>
                        </a:rPr>
                        <a:t>warehousing,</a:t>
                      </a:r>
                      <a:r>
                        <a:rPr sz="15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100" dirty="0">
                          <a:latin typeface="Trebuchet MS"/>
                          <a:cs typeface="Trebuchet MS"/>
                        </a:rPr>
                        <a:t>NoSQL</a:t>
                      </a:r>
                      <a:endParaRPr sz="1500" dirty="0">
                        <a:latin typeface="Trebuchet MS"/>
                        <a:cs typeface="Trebuchet MS"/>
                      </a:endParaRPr>
                    </a:p>
                  </a:txBody>
                  <a:tcPr marL="0" marR="0" marT="138113" marB="0">
                    <a:lnR w="19050">
                      <a:solidFill>
                        <a:srgbClr val="4472C4"/>
                      </a:solidFill>
                      <a:prstDash val="solid"/>
                    </a:lnR>
                    <a:lnT w="19050">
                      <a:solidFill>
                        <a:srgbClr val="4472C4"/>
                      </a:solidFill>
                      <a:prstDash val="solid"/>
                    </a:lnT>
                    <a:lnB w="19050">
                      <a:solidFill>
                        <a:srgbClr val="4472C4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246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961" y="1088175"/>
            <a:ext cx="6779895" cy="42511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lang="en-US" sz="2700" spc="64" dirty="0"/>
              <a:t>EC2 Instance Types</a:t>
            </a:r>
            <a:endParaRPr sz="2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5A4909-1F5B-B94A-BA24-988E70781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11" y="1670754"/>
            <a:ext cx="6809178" cy="466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8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506" y="2001285"/>
            <a:ext cx="8049580" cy="3512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Locally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attached or “instance</a:t>
            </a:r>
            <a:r>
              <a:rPr sz="2400" spc="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storage”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ts val="10"/>
              </a:spcBef>
              <a:buFont typeface="Arial" panose="020B0604020202020204" pitchFamily="34" charset="0"/>
              <a:buChar char="•"/>
            </a:pPr>
            <a:endParaRPr sz="3500" dirty="0">
              <a:latin typeface="Times New Roman"/>
              <a:cs typeface="Times New Roman"/>
            </a:endParaRP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sz="24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attached: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2800" marR="414655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Amazon EBS General Purpose (SSD) volumes</a:t>
            </a:r>
            <a:endParaRPr lang="en-US" sz="24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2800" marR="414655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Amazon EBS Provisioned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IOPS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(SSD) volumes</a:t>
            </a:r>
            <a:endParaRPr lang="en-US" sz="24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2800" marR="414655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Amazon EBS Magnetic</a:t>
            </a:r>
            <a:r>
              <a:rPr sz="24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volumes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2800" lvl="1" indent="-342900"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Amazon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EFS</a:t>
            </a:r>
          </a:p>
          <a:p>
            <a:pPr marL="812800" lvl="1" indent="-342900">
              <a:spcBef>
                <a:spcPts val="58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Amazon S3 and Amazon Glacier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sz="24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storage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9506" y="997474"/>
            <a:ext cx="437417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Storage</a:t>
            </a:r>
            <a:r>
              <a:rPr spc="-50" dirty="0"/>
              <a:t> </a:t>
            </a:r>
            <a:r>
              <a:rPr spc="-5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21715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4877" y="4454271"/>
            <a:ext cx="23958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Elastic cloud-based</a:t>
            </a:r>
            <a:r>
              <a:rPr sz="1400" spc="-13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resources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89071" y="2570225"/>
            <a:ext cx="3206496" cy="1741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7509" y="3042414"/>
            <a:ext cx="93281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sz="1000" spc="-2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2103" y="2403605"/>
            <a:ext cx="1774189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Resources scaled to</a:t>
            </a:r>
            <a:r>
              <a:rPr sz="1000" spc="-6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52241" y="4793744"/>
            <a:ext cx="1528571" cy="1040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22574" y="5098537"/>
            <a:ext cx="718185" cy="532765"/>
          </a:xfrm>
          <a:custGeom>
            <a:avLst/>
            <a:gdLst/>
            <a:ahLst/>
            <a:cxnLst/>
            <a:rect l="l" t="t" r="r" b="b"/>
            <a:pathLst>
              <a:path w="718184" h="532764">
                <a:moveTo>
                  <a:pt x="358259" y="139179"/>
                </a:moveTo>
                <a:lnTo>
                  <a:pt x="290456" y="139179"/>
                </a:lnTo>
                <a:lnTo>
                  <a:pt x="350593" y="190053"/>
                </a:lnTo>
                <a:lnTo>
                  <a:pt x="358259" y="139179"/>
                </a:lnTo>
                <a:close/>
              </a:path>
              <a:path w="718184" h="532764">
                <a:moveTo>
                  <a:pt x="380095" y="0"/>
                </a:moveTo>
                <a:lnTo>
                  <a:pt x="340425" y="0"/>
                </a:lnTo>
                <a:lnTo>
                  <a:pt x="149768" y="20165"/>
                </a:lnTo>
                <a:lnTo>
                  <a:pt x="216716" y="76790"/>
                </a:lnTo>
                <a:lnTo>
                  <a:pt x="203096" y="91205"/>
                </a:lnTo>
                <a:lnTo>
                  <a:pt x="175012" y="110746"/>
                </a:lnTo>
                <a:lnTo>
                  <a:pt x="131187" y="130108"/>
                </a:lnTo>
                <a:lnTo>
                  <a:pt x="70345" y="143984"/>
                </a:lnTo>
                <a:lnTo>
                  <a:pt x="69210" y="145901"/>
                </a:lnTo>
                <a:lnTo>
                  <a:pt x="104810" y="167615"/>
                </a:lnTo>
                <a:lnTo>
                  <a:pt x="145691" y="178872"/>
                </a:lnTo>
                <a:lnTo>
                  <a:pt x="188970" y="180040"/>
                </a:lnTo>
                <a:lnTo>
                  <a:pt x="231758" y="171486"/>
                </a:lnTo>
                <a:lnTo>
                  <a:pt x="271171" y="153581"/>
                </a:lnTo>
                <a:lnTo>
                  <a:pt x="277972" y="148776"/>
                </a:lnTo>
                <a:lnTo>
                  <a:pt x="290456" y="139179"/>
                </a:lnTo>
                <a:lnTo>
                  <a:pt x="358259" y="139179"/>
                </a:lnTo>
                <a:lnTo>
                  <a:pt x="365344" y="92151"/>
                </a:lnTo>
                <a:lnTo>
                  <a:pt x="378962" y="5763"/>
                </a:lnTo>
                <a:lnTo>
                  <a:pt x="380095" y="0"/>
                </a:lnTo>
                <a:close/>
              </a:path>
              <a:path w="718184" h="532764">
                <a:moveTo>
                  <a:pt x="717812" y="504873"/>
                </a:moveTo>
                <a:lnTo>
                  <a:pt x="0" y="504873"/>
                </a:lnTo>
                <a:lnTo>
                  <a:pt x="0" y="532708"/>
                </a:lnTo>
                <a:lnTo>
                  <a:pt x="717812" y="532708"/>
                </a:lnTo>
                <a:lnTo>
                  <a:pt x="717812" y="504873"/>
                </a:lnTo>
                <a:close/>
              </a:path>
              <a:path w="718184" h="532764">
                <a:moveTo>
                  <a:pt x="223517" y="305233"/>
                </a:moveTo>
                <a:lnTo>
                  <a:pt x="83961" y="305233"/>
                </a:lnTo>
                <a:lnTo>
                  <a:pt x="76019" y="310984"/>
                </a:lnTo>
                <a:lnTo>
                  <a:pt x="76019" y="475119"/>
                </a:lnTo>
                <a:lnTo>
                  <a:pt x="230318" y="475119"/>
                </a:lnTo>
                <a:lnTo>
                  <a:pt x="230318" y="310984"/>
                </a:lnTo>
                <a:lnTo>
                  <a:pt x="223517" y="305233"/>
                </a:lnTo>
                <a:close/>
              </a:path>
              <a:path w="718184" h="532764">
                <a:moveTo>
                  <a:pt x="634249" y="101748"/>
                </a:moveTo>
                <a:lnTo>
                  <a:pt x="495822" y="101748"/>
                </a:lnTo>
                <a:lnTo>
                  <a:pt x="487887" y="107499"/>
                </a:lnTo>
                <a:lnTo>
                  <a:pt x="487887" y="475119"/>
                </a:lnTo>
                <a:lnTo>
                  <a:pt x="642183" y="475119"/>
                </a:lnTo>
                <a:lnTo>
                  <a:pt x="642183" y="107499"/>
                </a:lnTo>
                <a:lnTo>
                  <a:pt x="634249" y="101748"/>
                </a:lnTo>
                <a:close/>
              </a:path>
              <a:path w="718184" h="532764">
                <a:moveTo>
                  <a:pt x="428883" y="252442"/>
                </a:moveTo>
                <a:lnTo>
                  <a:pt x="289322" y="252442"/>
                </a:lnTo>
                <a:lnTo>
                  <a:pt x="282521" y="259164"/>
                </a:lnTo>
                <a:lnTo>
                  <a:pt x="282521" y="475119"/>
                </a:lnTo>
                <a:lnTo>
                  <a:pt x="436817" y="475119"/>
                </a:lnTo>
                <a:lnTo>
                  <a:pt x="436817" y="259164"/>
                </a:lnTo>
                <a:lnTo>
                  <a:pt x="428883" y="252442"/>
                </a:lnTo>
                <a:close/>
              </a:path>
            </a:pathLst>
          </a:custGeom>
          <a:solidFill>
            <a:srgbClr val="F79B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4479" y="2617472"/>
            <a:ext cx="3090672" cy="1668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52171" y="3545715"/>
            <a:ext cx="39878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10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000" spc="-1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10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2656" y="3573398"/>
            <a:ext cx="9112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0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 dis</a:t>
            </a:r>
            <a:r>
              <a:rPr sz="1000" spc="-1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10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atisfa</a:t>
            </a:r>
            <a:r>
              <a:rPr sz="1000" spc="-1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sz="10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tion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58496" y="2609599"/>
            <a:ext cx="93281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sz="1000" spc="-2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2815" y="3088515"/>
            <a:ext cx="112204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Predicted</a:t>
            </a:r>
            <a:r>
              <a:rPr sz="1000" spc="-5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1668" y="4454271"/>
            <a:ext cx="2286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Rigid on-premises</a:t>
            </a:r>
            <a:r>
              <a:rPr sz="1400" spc="-7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dirty="0">
                <a:solidFill>
                  <a:srgbClr val="4646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resources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8210" y="4805934"/>
            <a:ext cx="1380744" cy="1011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30354" y="1040132"/>
            <a:ext cx="4156456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Auto</a:t>
            </a:r>
            <a:r>
              <a:rPr spc="-45" dirty="0"/>
              <a:t> </a:t>
            </a:r>
            <a:r>
              <a:rPr spc="-5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325959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5566" y="2549663"/>
            <a:ext cx="11722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On-Demand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0309" y="3020580"/>
            <a:ext cx="148780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Pay for compute  capacity by the  hour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no long-  term</a:t>
            </a:r>
            <a:r>
              <a:rPr sz="14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commitments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0306" y="4301121"/>
            <a:ext cx="127762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spiky 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workloads,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sz="1400" spc="-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to  define</a:t>
            </a:r>
            <a:r>
              <a:rPr sz="14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needs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38553" y="2549663"/>
            <a:ext cx="93408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Reser</a:t>
            </a:r>
            <a:r>
              <a:rPr sz="1600" spc="-4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ed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44421" y="3020582"/>
            <a:ext cx="1523365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Make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sz="1400" spc="-25" dirty="0">
                <a:latin typeface="Calibri" panose="020F0502020204030204" pitchFamily="34" charset="0"/>
                <a:cs typeface="Calibri" panose="020F0502020204030204" pitchFamily="34" charset="0"/>
              </a:rPr>
              <a:t>low,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one- 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time payment and  receive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a  significant</a:t>
            </a:r>
            <a:r>
              <a:rPr sz="1400" spc="-1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discount 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on the hourly  charge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44418" y="4514481"/>
            <a:ext cx="116205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14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committed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/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utilization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92905" y="2546946"/>
            <a:ext cx="4756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Sp</a:t>
            </a:r>
            <a:r>
              <a:rPr sz="1600" spc="-15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8357" y="3018548"/>
            <a:ext cx="159829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Bid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for unused 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capacity,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charged</a:t>
            </a:r>
            <a:r>
              <a:rPr sz="1400" spc="-1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at  a Spot Price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which 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fluctuates based on  supply and</a:t>
            </a:r>
            <a:r>
              <a:rPr sz="1400" spc="-1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demand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618354" y="4298962"/>
            <a:ext cx="156464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14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time-insensitive 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or transient  workloads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774562" y="2546946"/>
            <a:ext cx="99377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De</a:t>
            </a:r>
            <a:r>
              <a:rPr sz="1600" spc="-15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ica</a:t>
            </a:r>
            <a:r>
              <a:rPr sz="1600" spc="-15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ed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6894" y="3018548"/>
            <a:ext cx="166116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Launch instances 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within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Amazon VPC  that run on</a:t>
            </a:r>
            <a:r>
              <a:rPr sz="1400" spc="-11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hardware 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dedicated to a</a:t>
            </a:r>
            <a:r>
              <a:rPr sz="1400" spc="-1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single  customer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406897" y="4298962"/>
            <a:ext cx="173037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For highly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sensitive 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  <a:r>
              <a:rPr sz="1400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compliance-related  </a:t>
            </a:r>
            <a:r>
              <a:rPr sz="1400" dirty="0">
                <a:latin typeface="Calibri" panose="020F0502020204030204" pitchFamily="34" charset="0"/>
                <a:cs typeface="Calibri" panose="020F0502020204030204" pitchFamily="34" charset="0"/>
              </a:rPr>
              <a:t>workloads</a:t>
            </a:r>
          </a:p>
        </p:txBody>
      </p:sp>
      <p:sp>
        <p:nvSpPr>
          <p:cNvPr id="14" name="object 14"/>
          <p:cNvSpPr/>
          <p:nvPr/>
        </p:nvSpPr>
        <p:spPr>
          <a:xfrm>
            <a:off x="1186055" y="5092714"/>
            <a:ext cx="6985" cy="779145"/>
          </a:xfrm>
          <a:custGeom>
            <a:avLst/>
            <a:gdLst/>
            <a:ahLst/>
            <a:cxnLst/>
            <a:rect l="l" t="t" r="r" b="b"/>
            <a:pathLst>
              <a:path w="6984" h="779145">
                <a:moveTo>
                  <a:pt x="0" y="0"/>
                </a:moveTo>
                <a:lnTo>
                  <a:pt x="6769" y="778929"/>
                </a:lnTo>
              </a:path>
            </a:pathLst>
          </a:custGeom>
          <a:ln w="28955">
            <a:solidFill>
              <a:srgbClr val="FAB3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6719" y="5860808"/>
            <a:ext cx="1290320" cy="0"/>
          </a:xfrm>
          <a:custGeom>
            <a:avLst/>
            <a:gdLst/>
            <a:ahLst/>
            <a:cxnLst/>
            <a:rect l="l" t="t" r="r" b="b"/>
            <a:pathLst>
              <a:path w="1290320">
                <a:moveTo>
                  <a:pt x="0" y="0"/>
                </a:moveTo>
                <a:lnTo>
                  <a:pt x="1290320" y="0"/>
                </a:lnTo>
              </a:path>
            </a:pathLst>
          </a:custGeom>
          <a:ln w="28956">
            <a:solidFill>
              <a:srgbClr val="FAB3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95957" y="5480570"/>
            <a:ext cx="125730" cy="267970"/>
          </a:xfrm>
          <a:custGeom>
            <a:avLst/>
            <a:gdLst/>
            <a:ahLst/>
            <a:cxnLst/>
            <a:rect l="l" t="t" r="r" b="b"/>
            <a:pathLst>
              <a:path w="125730" h="267970">
                <a:moveTo>
                  <a:pt x="0" y="267550"/>
                </a:moveTo>
                <a:lnTo>
                  <a:pt x="12531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0929" y="5480570"/>
            <a:ext cx="88265" cy="267970"/>
          </a:xfrm>
          <a:custGeom>
            <a:avLst/>
            <a:gdLst/>
            <a:ahLst/>
            <a:cxnLst/>
            <a:rect l="l" t="t" r="r" b="b"/>
            <a:pathLst>
              <a:path w="88265" h="267970">
                <a:moveTo>
                  <a:pt x="88010" y="267550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09318" y="5239778"/>
            <a:ext cx="230504" cy="508000"/>
          </a:xfrm>
          <a:custGeom>
            <a:avLst/>
            <a:gdLst/>
            <a:ahLst/>
            <a:cxnLst/>
            <a:rect l="l" t="t" r="r" b="b"/>
            <a:pathLst>
              <a:path w="230505" h="508000">
                <a:moveTo>
                  <a:pt x="0" y="508000"/>
                </a:moveTo>
                <a:lnTo>
                  <a:pt x="23025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39444" y="5239778"/>
            <a:ext cx="47625" cy="508000"/>
          </a:xfrm>
          <a:custGeom>
            <a:avLst/>
            <a:gdLst/>
            <a:ahLst/>
            <a:cxnLst/>
            <a:rect l="l" t="t" r="r" b="b"/>
            <a:pathLst>
              <a:path w="47625" h="508000">
                <a:moveTo>
                  <a:pt x="47371" y="508000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86688" y="5392178"/>
            <a:ext cx="154305" cy="355600"/>
          </a:xfrm>
          <a:custGeom>
            <a:avLst/>
            <a:gdLst/>
            <a:ahLst/>
            <a:cxnLst/>
            <a:rect l="l" t="t" r="r" b="b"/>
            <a:pathLst>
              <a:path w="154305" h="355600">
                <a:moveTo>
                  <a:pt x="0" y="355600"/>
                </a:moveTo>
                <a:lnTo>
                  <a:pt x="154051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40612" y="5392178"/>
            <a:ext cx="66675" cy="355600"/>
          </a:xfrm>
          <a:custGeom>
            <a:avLst/>
            <a:gdLst/>
            <a:ahLst/>
            <a:cxnLst/>
            <a:rect l="l" t="t" r="r" b="b"/>
            <a:pathLst>
              <a:path w="66675" h="355600">
                <a:moveTo>
                  <a:pt x="66675" y="355600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07669" y="5091952"/>
            <a:ext cx="240029" cy="657225"/>
          </a:xfrm>
          <a:custGeom>
            <a:avLst/>
            <a:gdLst/>
            <a:ahLst/>
            <a:cxnLst/>
            <a:rect l="l" t="t" r="r" b="b"/>
            <a:pathLst>
              <a:path w="240030" h="657225">
                <a:moveTo>
                  <a:pt x="0" y="657009"/>
                </a:moveTo>
                <a:lnTo>
                  <a:pt x="239775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46937" y="5091952"/>
            <a:ext cx="149225" cy="657225"/>
          </a:xfrm>
          <a:custGeom>
            <a:avLst/>
            <a:gdLst/>
            <a:ahLst/>
            <a:cxnLst/>
            <a:rect l="l" t="t" r="r" b="b"/>
            <a:pathLst>
              <a:path w="149225" h="657225">
                <a:moveTo>
                  <a:pt x="148970" y="657009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99337" y="5419609"/>
            <a:ext cx="98425" cy="328930"/>
          </a:xfrm>
          <a:custGeom>
            <a:avLst/>
            <a:gdLst/>
            <a:ahLst/>
            <a:cxnLst/>
            <a:rect l="l" t="t" r="r" b="b"/>
            <a:pathLst>
              <a:path w="98425" h="328929">
                <a:moveTo>
                  <a:pt x="0" y="328510"/>
                </a:moveTo>
                <a:lnTo>
                  <a:pt x="9817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38655" y="5092714"/>
            <a:ext cx="6985" cy="779145"/>
          </a:xfrm>
          <a:custGeom>
            <a:avLst/>
            <a:gdLst/>
            <a:ahLst/>
            <a:cxnLst/>
            <a:rect l="l" t="t" r="r" b="b"/>
            <a:pathLst>
              <a:path w="6985" h="779145">
                <a:moveTo>
                  <a:pt x="0" y="0"/>
                </a:moveTo>
                <a:lnTo>
                  <a:pt x="6731" y="778929"/>
                </a:lnTo>
              </a:path>
            </a:pathLst>
          </a:custGeom>
          <a:ln w="28955">
            <a:solidFill>
              <a:srgbClr val="FAB3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49319" y="5860808"/>
            <a:ext cx="1290320" cy="0"/>
          </a:xfrm>
          <a:custGeom>
            <a:avLst/>
            <a:gdLst/>
            <a:ahLst/>
            <a:cxnLst/>
            <a:rect l="l" t="t" r="r" b="b"/>
            <a:pathLst>
              <a:path w="1290320">
                <a:moveTo>
                  <a:pt x="0" y="0"/>
                </a:moveTo>
                <a:lnTo>
                  <a:pt x="1290320" y="0"/>
                </a:lnTo>
              </a:path>
            </a:pathLst>
          </a:custGeom>
          <a:ln w="28956">
            <a:solidFill>
              <a:srgbClr val="FAB3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48557" y="5480570"/>
            <a:ext cx="125730" cy="267970"/>
          </a:xfrm>
          <a:custGeom>
            <a:avLst/>
            <a:gdLst/>
            <a:ahLst/>
            <a:cxnLst/>
            <a:rect l="l" t="t" r="r" b="b"/>
            <a:pathLst>
              <a:path w="125730" h="267970">
                <a:moveTo>
                  <a:pt x="0" y="267550"/>
                </a:moveTo>
                <a:lnTo>
                  <a:pt x="125349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73528" y="5480570"/>
            <a:ext cx="1165225" cy="0"/>
          </a:xfrm>
          <a:custGeom>
            <a:avLst/>
            <a:gdLst/>
            <a:ahLst/>
            <a:cxnLst/>
            <a:rect l="l" t="t" r="r" b="b"/>
            <a:pathLst>
              <a:path w="1165225">
                <a:moveTo>
                  <a:pt x="116497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71083"/>
              </p:ext>
            </p:extLst>
          </p:nvPr>
        </p:nvGraphicFramePr>
        <p:xfrm>
          <a:off x="4681348" y="5078234"/>
          <a:ext cx="1296667" cy="78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352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AB346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AB346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AB346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AB346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AB346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AB346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AB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AB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AB3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AB3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6504814" y="5092714"/>
            <a:ext cx="6985" cy="779145"/>
          </a:xfrm>
          <a:custGeom>
            <a:avLst/>
            <a:gdLst/>
            <a:ahLst/>
            <a:cxnLst/>
            <a:rect l="l" t="t" r="r" b="b"/>
            <a:pathLst>
              <a:path w="6985" h="779145">
                <a:moveTo>
                  <a:pt x="0" y="0"/>
                </a:moveTo>
                <a:lnTo>
                  <a:pt x="6730" y="778929"/>
                </a:lnTo>
              </a:path>
            </a:pathLst>
          </a:custGeom>
          <a:ln w="28956">
            <a:solidFill>
              <a:srgbClr val="FAB3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15480" y="5860808"/>
            <a:ext cx="1290320" cy="0"/>
          </a:xfrm>
          <a:custGeom>
            <a:avLst/>
            <a:gdLst/>
            <a:ahLst/>
            <a:cxnLst/>
            <a:rect l="l" t="t" r="r" b="b"/>
            <a:pathLst>
              <a:path w="1290320">
                <a:moveTo>
                  <a:pt x="0" y="0"/>
                </a:moveTo>
                <a:lnTo>
                  <a:pt x="1290320" y="0"/>
                </a:lnTo>
              </a:path>
            </a:pathLst>
          </a:custGeom>
          <a:ln w="28956">
            <a:solidFill>
              <a:srgbClr val="FAB3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14717" y="5480570"/>
            <a:ext cx="125730" cy="267970"/>
          </a:xfrm>
          <a:custGeom>
            <a:avLst/>
            <a:gdLst/>
            <a:ahLst/>
            <a:cxnLst/>
            <a:rect l="l" t="t" r="r" b="b"/>
            <a:pathLst>
              <a:path w="125729" h="267970">
                <a:moveTo>
                  <a:pt x="0" y="267550"/>
                </a:moveTo>
                <a:lnTo>
                  <a:pt x="125349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39688" y="5480570"/>
            <a:ext cx="1165225" cy="0"/>
          </a:xfrm>
          <a:custGeom>
            <a:avLst/>
            <a:gdLst/>
            <a:ahLst/>
            <a:cxnLst/>
            <a:rect l="l" t="t" r="r" b="b"/>
            <a:pathLst>
              <a:path w="1165225">
                <a:moveTo>
                  <a:pt x="116497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71336" y="5116334"/>
            <a:ext cx="632459" cy="632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85668" y="2306840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0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67223" y="2306840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0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05167" y="2287027"/>
            <a:ext cx="0" cy="3657600"/>
          </a:xfrm>
          <a:custGeom>
            <a:avLst/>
            <a:gdLst/>
            <a:ahLst/>
            <a:cxnLst/>
            <a:rect l="l" t="t" r="r" b="b"/>
            <a:pathLst>
              <a:path h="3657600">
                <a:moveTo>
                  <a:pt x="0" y="0"/>
                </a:moveTo>
                <a:lnTo>
                  <a:pt x="0" y="3657600"/>
                </a:lnTo>
              </a:path>
            </a:pathLst>
          </a:custGeom>
          <a:ln w="2895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887613" y="986145"/>
            <a:ext cx="5627869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Purchasing</a:t>
            </a:r>
            <a:r>
              <a:rPr spc="-45" dirty="0"/>
              <a:t> </a:t>
            </a:r>
            <a:r>
              <a:rPr spc="-5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220225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5585" y="3171243"/>
            <a:ext cx="2195195" cy="65913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 marR="5080" indent="-1270" algn="ctr">
              <a:lnSpc>
                <a:spcPts val="1540"/>
              </a:lnSpc>
              <a:spcBef>
                <a:spcPts val="464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Fast </a:t>
            </a: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Deployments 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Access computing  infrastructure in</a:t>
            </a:r>
            <a:r>
              <a:rPr sz="16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minutes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46346" y="3171243"/>
            <a:ext cx="2002155" cy="4641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ts val="1730"/>
              </a:lnSpc>
              <a:spcBef>
                <a:spcPts val="95"/>
              </a:spcBef>
            </a:pP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sz="16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1730"/>
              </a:lnSpc>
            </a:pP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Pay-as-you-go</a:t>
            </a:r>
            <a:r>
              <a:rPr sz="1600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pricing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1459" y="3171243"/>
            <a:ext cx="2737485" cy="4641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730"/>
              </a:lnSpc>
              <a:spcBef>
                <a:spcPts val="95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Elastic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1730"/>
              </a:lnSpc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Easily add or remove</a:t>
            </a:r>
            <a:r>
              <a:rPr sz="1600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capacity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8834" y="5224961"/>
            <a:ext cx="2292985" cy="65913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1270" algn="ctr">
              <a:lnSpc>
                <a:spcPct val="80000"/>
              </a:lnSpc>
              <a:spcBef>
                <a:spcPts val="480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Globally </a:t>
            </a: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Accessible 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Easily support</a:t>
            </a:r>
            <a:r>
              <a:rPr sz="1600" spc="-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customers  around the</a:t>
            </a:r>
            <a:r>
              <a:rPr sz="1600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35095" y="5224961"/>
            <a:ext cx="2195195" cy="659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730"/>
              </a:lnSpc>
              <a:spcBef>
                <a:spcPts val="95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Secure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5080" indent="-2540" algn="ctr">
              <a:lnSpc>
                <a:spcPts val="1540"/>
              </a:lnSpc>
              <a:spcBef>
                <a:spcPts val="175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A collection of tools to  protect data and privacy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9258" y="5224961"/>
            <a:ext cx="1864360" cy="659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13" algn="ctr">
              <a:lnSpc>
                <a:spcPts val="1730"/>
              </a:lnSpc>
              <a:spcBef>
                <a:spcPts val="95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Scalable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 marR="5080" algn="ctr">
              <a:lnSpc>
                <a:spcPts val="1540"/>
              </a:lnSpc>
              <a:spcBef>
                <a:spcPts val="175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Access to</a:t>
            </a:r>
            <a:r>
              <a:rPr sz="16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effectively  limitless</a:t>
            </a:r>
            <a:r>
              <a:rPr sz="1600" spc="-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capacity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1500" y="3980360"/>
            <a:ext cx="1249680" cy="1249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9547" y="1858952"/>
            <a:ext cx="1386840" cy="1388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68416" y="1834569"/>
            <a:ext cx="1435608" cy="1437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68416" y="3960548"/>
            <a:ext cx="1287780" cy="1289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4088" y="1942772"/>
            <a:ext cx="1220724" cy="1220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29550" y="3965121"/>
            <a:ext cx="1280159" cy="1280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15545" y="997477"/>
            <a:ext cx="6551312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Benefits of Cloud</a:t>
            </a:r>
            <a:r>
              <a:rPr spc="20" dirty="0"/>
              <a:t> </a:t>
            </a:r>
            <a:r>
              <a:rPr spc="-5" dirty="0"/>
              <a:t>Servers</a:t>
            </a:r>
          </a:p>
        </p:txBody>
      </p:sp>
    </p:spTree>
    <p:extLst>
      <p:ext uri="{BB962C8B-B14F-4D97-AF65-F5344CB8AC3E}">
        <p14:creationId xmlns:p14="http://schemas.microsoft.com/office/powerpoint/2010/main" val="173983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6" y="1223481"/>
            <a:ext cx="5748189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is Amazon</a:t>
            </a:r>
            <a:r>
              <a:rPr spc="-120" dirty="0"/>
              <a:t> </a:t>
            </a:r>
            <a:r>
              <a:rPr spc="-10" dirty="0"/>
              <a:t>ECS?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546" y="2423388"/>
            <a:ext cx="8430373" cy="3211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Amazon EC2 Container Service (Amazon ECS) is a highly  scalable, high performance</a:t>
            </a:r>
            <a:r>
              <a:rPr sz="2400" spc="-5" dirty="0">
                <a:solidFill>
                  <a:srgbClr val="4D4D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solidFill>
                  <a:srgbClr val="48A8F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 management  service</a:t>
            </a:r>
            <a:r>
              <a:rPr sz="2400" spc="-5" dirty="0">
                <a:solidFill>
                  <a:srgbClr val="4D4D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spc="-5" dirty="0">
              <a:solidFill>
                <a:srgbClr val="4D4D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5080" indent="-342900">
              <a:spcBef>
                <a:spcPts val="100"/>
              </a:spcBef>
              <a:buFont typeface="Arial" panose="020B0604020202020204" pitchFamily="34" charset="0"/>
              <a:buChar char="•"/>
            </a:pP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217804" indent="-342900"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sz="2400" spc="-80" dirty="0"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can use Amazon ECS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400" dirty="0">
                <a:solidFill>
                  <a:srgbClr val="4D4D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solidFill>
                  <a:srgbClr val="48A8F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placement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of 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containers across your</a:t>
            </a:r>
            <a:r>
              <a:rPr sz="24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20" dirty="0">
                <a:latin typeface="Calibri" panose="020F0502020204030204" pitchFamily="34" charset="0"/>
                <a:cs typeface="Calibri" panose="020F0502020204030204" pitchFamily="34" charset="0"/>
              </a:rPr>
              <a:t>cluster.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44450" indent="-342900">
              <a:spcBef>
                <a:spcPts val="580"/>
              </a:spcBef>
              <a:buFont typeface="Arial" panose="020B0604020202020204" pitchFamily="34" charset="0"/>
              <a:buChar char="•"/>
            </a:pPr>
            <a:endParaRPr lang="en-US" sz="2400" spc="-80" dirty="0">
              <a:solidFill>
                <a:srgbClr val="4D4D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44450" indent="-342900">
              <a:spcBef>
                <a:spcPts val="580"/>
              </a:spcBef>
              <a:buFont typeface="Arial" panose="020B0604020202020204" pitchFamily="34" charset="0"/>
              <a:buChar char="•"/>
            </a:pPr>
            <a:r>
              <a:rPr sz="2400" spc="-80" dirty="0"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can also integrate your own</a:t>
            </a:r>
            <a:r>
              <a:rPr sz="2400" spc="-5" dirty="0">
                <a:solidFill>
                  <a:srgbClr val="4D4D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solidFill>
                  <a:srgbClr val="48A8F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scheduler </a:t>
            </a:r>
            <a:r>
              <a:rPr sz="2400" spc="-5" dirty="0">
                <a:solidFill>
                  <a:srgbClr val="4D4D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sz="2400" spc="-5" dirty="0">
                <a:solidFill>
                  <a:srgbClr val="48A8F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third-party  scheduler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to meet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business or application specific  requirements.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5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552" y="1137376"/>
            <a:ext cx="8276899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Container Management at Any</a:t>
            </a:r>
            <a:r>
              <a:rPr spc="-25" dirty="0"/>
              <a:t> </a:t>
            </a:r>
            <a:r>
              <a:rPr spc="-5" dirty="0"/>
              <a:t>Scale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7692" y="3008469"/>
            <a:ext cx="5216974" cy="14831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Nothing to</a:t>
            </a:r>
            <a:r>
              <a:rPr sz="22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5080" indent="-342900">
              <a:lnSpc>
                <a:spcPct val="15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Complete state  Control and monitoring </a:t>
            </a:r>
            <a:r>
              <a:rPr lang="en-US"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200" dirty="0">
                <a:latin typeface="Calibri" panose="020F0502020204030204" pitchFamily="34" charset="0"/>
                <a:cs typeface="Calibri" panose="020F0502020204030204" pitchFamily="34" charset="0"/>
              </a:rPr>
              <a:t>cale</a:t>
            </a:r>
          </a:p>
        </p:txBody>
      </p:sp>
      <p:sp>
        <p:nvSpPr>
          <p:cNvPr id="4" name="object 4"/>
          <p:cNvSpPr/>
          <p:nvPr/>
        </p:nvSpPr>
        <p:spPr>
          <a:xfrm>
            <a:off x="937428" y="2455533"/>
            <a:ext cx="2426208" cy="2426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398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533" y="1137375"/>
            <a:ext cx="6809345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Flexible Container</a:t>
            </a:r>
            <a:r>
              <a:rPr spc="25" dirty="0"/>
              <a:t> </a:t>
            </a:r>
            <a:r>
              <a:rPr spc="-5" dirty="0"/>
              <a:t>Placement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6203" y="2704453"/>
            <a:ext cx="4788818" cy="18742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Long running</a:t>
            </a:r>
            <a:r>
              <a:rPr sz="2200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spcBef>
                <a:spcPts val="5"/>
              </a:spcBef>
              <a:buFont typeface="Arial" panose="020B0604020202020204" pitchFamily="34" charset="0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sz="2200" dirty="0">
                <a:latin typeface="Calibri" panose="020F0502020204030204" pitchFamily="34" charset="0"/>
                <a:cs typeface="Calibri" panose="020F0502020204030204" pitchFamily="34" charset="0"/>
              </a:rPr>
              <a:t>jobs</a:t>
            </a:r>
          </a:p>
          <a:p>
            <a:pPr marL="457200" indent="-457200">
              <a:spcBef>
                <a:spcPts val="5"/>
              </a:spcBef>
              <a:buFont typeface="Arial" panose="020B0604020202020204" pitchFamily="34" charset="0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355600" indent="-342900"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Multiple</a:t>
            </a:r>
            <a:r>
              <a:rPr sz="2200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schedulers</a:t>
            </a: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1538" y="2558655"/>
            <a:ext cx="2135124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98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Contents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AWS </a:t>
            </a:r>
            <a:r>
              <a:rPr lang="id-ID" dirty="0" err="1"/>
              <a:t>Compute</a:t>
            </a:r>
            <a:r>
              <a:rPr lang="id-ID" dirty="0"/>
              <a:t> Service </a:t>
            </a:r>
            <a:r>
              <a:rPr lang="id-ID" dirty="0" err="1"/>
              <a:t>Overview</a:t>
            </a:r>
            <a:endParaRPr lang="id-ID" dirty="0"/>
          </a:p>
          <a:p>
            <a:r>
              <a:rPr lang="id-ID" dirty="0"/>
              <a:t>EC2</a:t>
            </a:r>
          </a:p>
          <a:p>
            <a:r>
              <a:rPr lang="id-ID" dirty="0"/>
              <a:t>ECS</a:t>
            </a:r>
          </a:p>
          <a:p>
            <a:r>
              <a:rPr lang="id-ID" dirty="0"/>
              <a:t>Lambda</a:t>
            </a:r>
          </a:p>
          <a:p>
            <a:r>
              <a:rPr lang="id-ID" dirty="0" err="1"/>
              <a:t>How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Choose</a:t>
            </a:r>
            <a:r>
              <a:rPr lang="id-ID" dirty="0"/>
              <a:t>?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9241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5" y="1176727"/>
            <a:ext cx="7862738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Integration with the </a:t>
            </a:r>
            <a:r>
              <a:rPr spc="-60" dirty="0"/>
              <a:t>AWS</a:t>
            </a:r>
            <a:r>
              <a:rPr spc="-55" dirty="0"/>
              <a:t> </a:t>
            </a:r>
            <a:r>
              <a:rPr spc="-5" dirty="0"/>
              <a:t>Platform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65719" y="1905577"/>
            <a:ext cx="8357305" cy="42593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94610">
              <a:lnSpc>
                <a:spcPct val="150000"/>
              </a:lnSpc>
              <a:spcBef>
                <a:spcPts val="95"/>
              </a:spcBef>
            </a:pPr>
            <a:r>
              <a:rPr spc="-5" dirty="0"/>
              <a:t>Elastic Load</a:t>
            </a:r>
            <a:r>
              <a:rPr spc="35" dirty="0"/>
              <a:t> </a:t>
            </a:r>
            <a:r>
              <a:rPr spc="-5" dirty="0"/>
              <a:t>Balancing</a:t>
            </a:r>
          </a:p>
          <a:p>
            <a:pPr marL="2594610">
              <a:lnSpc>
                <a:spcPct val="150000"/>
              </a:lnSpc>
              <a:spcBef>
                <a:spcPts val="1365"/>
              </a:spcBef>
            </a:pPr>
            <a:r>
              <a:rPr spc="-5" dirty="0"/>
              <a:t>Amazon Elastic Block</a:t>
            </a:r>
            <a:r>
              <a:rPr spc="50" dirty="0"/>
              <a:t> </a:t>
            </a:r>
            <a:r>
              <a:rPr spc="-5" dirty="0"/>
              <a:t>Store</a:t>
            </a:r>
          </a:p>
          <a:p>
            <a:pPr marL="2594610" marR="1018540">
              <a:lnSpc>
                <a:spcPct val="150000"/>
              </a:lnSpc>
              <a:spcBef>
                <a:spcPts val="5"/>
              </a:spcBef>
            </a:pPr>
            <a:r>
              <a:rPr spc="-5" dirty="0"/>
              <a:t>Amazon </a:t>
            </a:r>
            <a:r>
              <a:rPr spc="-10" dirty="0"/>
              <a:t>Virtual </a:t>
            </a:r>
            <a:r>
              <a:rPr spc="-5" dirty="0"/>
              <a:t>Private Cloud</a:t>
            </a:r>
            <a:endParaRPr lang="en-US" spc="-5" dirty="0"/>
          </a:p>
          <a:p>
            <a:pPr marL="2594610" marR="1018540">
              <a:lnSpc>
                <a:spcPct val="150000"/>
              </a:lnSpc>
              <a:spcBef>
                <a:spcPts val="5"/>
              </a:spcBef>
            </a:pPr>
            <a:r>
              <a:rPr spc="-5" dirty="0"/>
              <a:t>Amazon</a:t>
            </a:r>
            <a:r>
              <a:rPr spc="20" dirty="0"/>
              <a:t> </a:t>
            </a:r>
            <a:r>
              <a:rPr spc="-10" dirty="0"/>
              <a:t>CloudWatch</a:t>
            </a:r>
          </a:p>
          <a:p>
            <a:pPr marL="2594610" marR="5080">
              <a:lnSpc>
                <a:spcPct val="150000"/>
              </a:lnSpc>
            </a:pPr>
            <a:r>
              <a:rPr spc="-30" dirty="0"/>
              <a:t>AWS </a:t>
            </a:r>
            <a:r>
              <a:rPr spc="-5" dirty="0"/>
              <a:t>Identity and Access</a:t>
            </a:r>
            <a:r>
              <a:rPr spc="-55" dirty="0"/>
              <a:t> </a:t>
            </a:r>
            <a:r>
              <a:rPr dirty="0"/>
              <a:t>Management</a:t>
            </a:r>
            <a:endParaRPr lang="en-US" dirty="0"/>
          </a:p>
          <a:p>
            <a:pPr marL="2594610" marR="5080">
              <a:lnSpc>
                <a:spcPct val="150000"/>
              </a:lnSpc>
            </a:pPr>
            <a:r>
              <a:rPr spc="-30" dirty="0"/>
              <a:t>AWS</a:t>
            </a:r>
            <a:r>
              <a:rPr spc="-10" dirty="0"/>
              <a:t> CloudTrail</a:t>
            </a:r>
          </a:p>
        </p:txBody>
      </p:sp>
      <p:sp>
        <p:nvSpPr>
          <p:cNvPr id="4" name="object 4"/>
          <p:cNvSpPr/>
          <p:nvPr/>
        </p:nvSpPr>
        <p:spPr>
          <a:xfrm>
            <a:off x="501114" y="2922740"/>
            <a:ext cx="2225040" cy="2225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949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287" y="2961131"/>
            <a:ext cx="7446645" cy="6350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Compute </a:t>
            </a:r>
            <a:r>
              <a:rPr sz="4000" spc="-5" dirty="0">
                <a:solidFill>
                  <a:srgbClr val="464646"/>
                </a:solidFill>
              </a:rPr>
              <a:t>Evolved –</a:t>
            </a:r>
            <a:r>
              <a:rPr sz="4000" spc="25" dirty="0">
                <a:solidFill>
                  <a:srgbClr val="464646"/>
                </a:solidFill>
              </a:rPr>
              <a:t> </a:t>
            </a:r>
            <a:r>
              <a:rPr sz="4000" spc="-5" dirty="0">
                <a:solidFill>
                  <a:srgbClr val="00AFEF"/>
                </a:solidFill>
              </a:rPr>
              <a:t>Serverless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782333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6" y="1261554"/>
            <a:ext cx="5691745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is</a:t>
            </a:r>
            <a:r>
              <a:rPr spc="-20" dirty="0"/>
              <a:t> </a:t>
            </a:r>
            <a:r>
              <a:rPr spc="-5" dirty="0"/>
              <a:t>Serverless?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546" y="2388298"/>
            <a:ext cx="7899795" cy="2081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30504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Operations and Management  </a:t>
            </a:r>
            <a:endParaRPr lang="en-US" sz="22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230504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Provisioning and Utilization  </a:t>
            </a:r>
            <a:endParaRPr lang="en-US" sz="22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230504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Scaling</a:t>
            </a: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spcBef>
                <a:spcPts val="530"/>
              </a:spcBef>
              <a:buFont typeface="Arial" panose="020B0604020202020204" pitchFamily="34" charset="0"/>
              <a:buChar char="•"/>
            </a:pP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Availability and Fault</a:t>
            </a:r>
            <a:r>
              <a:rPr sz="2200" spc="-7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30" dirty="0">
                <a:latin typeface="Calibri" panose="020F0502020204030204" pitchFamily="34" charset="0"/>
                <a:cs typeface="Calibri" panose="020F0502020204030204" pitchFamily="34" charset="0"/>
              </a:rPr>
              <a:t>Tolerance</a:t>
            </a: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70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7" y="1363693"/>
            <a:ext cx="519503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Benefits of</a:t>
            </a:r>
            <a:r>
              <a:rPr spc="15" dirty="0"/>
              <a:t> </a:t>
            </a:r>
            <a:r>
              <a:rPr spc="-5" dirty="0"/>
              <a:t>Serverless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547" y="2372813"/>
            <a:ext cx="5540417" cy="277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Simple  </a:t>
            </a:r>
            <a:endParaRPr lang="en-US" sz="24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Scalable  </a:t>
            </a:r>
            <a:endParaRPr lang="en-US" sz="24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Low Cost  </a:t>
            </a:r>
            <a:endParaRPr lang="en-US" sz="24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Reliable  </a:t>
            </a:r>
            <a:endParaRPr lang="en-US" sz="2400" spc="-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sz="24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84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6" y="1238975"/>
            <a:ext cx="5612723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is </a:t>
            </a:r>
            <a:r>
              <a:rPr spc="-60" dirty="0"/>
              <a:t>AWS</a:t>
            </a:r>
            <a:r>
              <a:rPr spc="-145" dirty="0"/>
              <a:t> </a:t>
            </a:r>
            <a:r>
              <a:rPr spc="-5" dirty="0"/>
              <a:t>Lambda?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544" y="2173343"/>
            <a:ext cx="7791450" cy="39874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2745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30" dirty="0">
                <a:latin typeface="Calibri" panose="020F0502020204030204" pitchFamily="34" charset="0"/>
                <a:cs typeface="Calibri" panose="020F0502020204030204" pitchFamily="34" charset="0"/>
              </a:rPr>
              <a:t>AWS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Lambda lets you run code </a:t>
            </a:r>
            <a:r>
              <a:rPr sz="2400" spc="-5" dirty="0">
                <a:solidFill>
                  <a:srgbClr val="00AFE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provisioning or  managing</a:t>
            </a:r>
            <a:r>
              <a:rPr sz="24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servers.</a:t>
            </a:r>
          </a:p>
          <a:p>
            <a:pPr marL="355600" marR="5080" indent="-3429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sz="2400" spc="-80" dirty="0"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pay only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for the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compute time you </a:t>
            </a:r>
            <a:r>
              <a:rPr sz="2400" spc="-5" dirty="0">
                <a:solidFill>
                  <a:srgbClr val="00AFE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consume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there 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is 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no charge when your code is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sz="2400" spc="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running.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191770" indent="-342900">
              <a:lnSpc>
                <a:spcPct val="150000"/>
              </a:lnSpc>
              <a:spcBef>
                <a:spcPts val="575"/>
              </a:spcBef>
              <a:buFont typeface="Arial" panose="020B0604020202020204" pitchFamily="34" charset="0"/>
              <a:buChar char="•"/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Just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upload your code and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Lambda takes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care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of 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everything required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run and scale your code with </a:t>
            </a:r>
            <a:r>
              <a:rPr sz="2400" spc="-5" dirty="0">
                <a:solidFill>
                  <a:srgbClr val="00AFE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 availability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152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1029242"/>
            <a:ext cx="562718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-5" dirty="0">
                <a:solidFill>
                  <a:srgbClr val="000099"/>
                </a:solidFill>
                <a:latin typeface="+mj-lt"/>
                <a:cs typeface="+mj-cs"/>
              </a:rPr>
              <a:t>Using AWS Lambda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7417" y="1963040"/>
            <a:ext cx="2167890" cy="1368323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spcBef>
                <a:spcPts val="470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Bring </a:t>
            </a:r>
            <a:r>
              <a:rPr sz="1600" spc="-15" dirty="0">
                <a:latin typeface="Calibri" panose="020F0502020204030204" pitchFamily="34" charset="0"/>
                <a:cs typeface="Calibri" panose="020F0502020204030204" pitchFamily="34" charset="0"/>
              </a:rPr>
              <a:t>your </a:t>
            </a:r>
            <a:r>
              <a:rPr sz="1600" spc="5" dirty="0">
                <a:latin typeface="Calibri" panose="020F0502020204030204" pitchFamily="34" charset="0"/>
                <a:cs typeface="Calibri" panose="020F0502020204030204" pitchFamily="34" charset="0"/>
              </a:rPr>
              <a:t>own</a:t>
            </a:r>
            <a:r>
              <a:rPr sz="16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6385">
              <a:spcBef>
                <a:spcPts val="33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Node.js,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Java,</a:t>
            </a:r>
            <a:r>
              <a:rPr sz="1600" spc="-7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marR="5080" indent="-286385">
              <a:spcBef>
                <a:spcPts val="33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Bring your own</a:t>
            </a:r>
            <a:r>
              <a:rPr sz="1600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libraries 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(even native</a:t>
            </a:r>
            <a:r>
              <a:rPr sz="1600" spc="-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ones)</a:t>
            </a:r>
          </a:p>
        </p:txBody>
      </p:sp>
      <p:sp>
        <p:nvSpPr>
          <p:cNvPr id="4" name="object 4"/>
          <p:cNvSpPr/>
          <p:nvPr/>
        </p:nvSpPr>
        <p:spPr>
          <a:xfrm>
            <a:off x="4728971" y="1986533"/>
            <a:ext cx="91440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887" y="1986533"/>
            <a:ext cx="9144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9744" y="3995166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31082" y="4559046"/>
            <a:ext cx="393191" cy="391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9491" y="4126229"/>
            <a:ext cx="272796" cy="338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3167" y="4178049"/>
            <a:ext cx="230124" cy="2865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5191" y="4514853"/>
            <a:ext cx="182880" cy="2514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2103" y="4510281"/>
            <a:ext cx="182880" cy="2499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7890" y="4123182"/>
            <a:ext cx="283463" cy="350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8032" y="4395981"/>
            <a:ext cx="143256" cy="1783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522" y="4395981"/>
            <a:ext cx="144779" cy="1783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16736" y="4379214"/>
            <a:ext cx="143256" cy="1783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sz="half" idx="3"/>
          </p:nvPr>
        </p:nvSpPr>
        <p:spPr>
          <a:xfrm>
            <a:off x="6030293" y="1981168"/>
            <a:ext cx="2522854" cy="3847592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pc="-5" dirty="0">
                <a:solidFill>
                  <a:schemeClr val="tx1"/>
                </a:solidFill>
              </a:rPr>
              <a:t>Simple resource</a:t>
            </a:r>
            <a:r>
              <a:rPr spc="1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model</a:t>
            </a:r>
          </a:p>
          <a:p>
            <a:pPr marL="355600" marR="235585" indent="-342900">
              <a:lnSpc>
                <a:spcPct val="100000"/>
              </a:lnSpc>
              <a:spcBef>
                <a:spcPts val="330"/>
              </a:spcBef>
              <a:tabLst>
                <a:tab pos="354965" algn="l"/>
                <a:tab pos="355600" algn="l"/>
              </a:tabLst>
            </a:pPr>
            <a:r>
              <a:rPr b="0" dirty="0">
                <a:solidFill>
                  <a:schemeClr val="tx1"/>
                </a:solidFill>
              </a:rPr>
              <a:t>Select </a:t>
            </a:r>
            <a:r>
              <a:rPr spc="-5" dirty="0">
                <a:solidFill>
                  <a:schemeClr val="tx1"/>
                </a:solidFill>
              </a:rPr>
              <a:t>power </a:t>
            </a:r>
            <a:r>
              <a:rPr b="0" dirty="0">
                <a:solidFill>
                  <a:schemeClr val="tx1"/>
                </a:solidFill>
              </a:rPr>
              <a:t>rating</a:t>
            </a:r>
            <a:r>
              <a:rPr spc="-12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from  128 </a:t>
            </a:r>
            <a:r>
              <a:rPr spc="-5" dirty="0">
                <a:solidFill>
                  <a:schemeClr val="tx1"/>
                </a:solidFill>
              </a:rPr>
              <a:t>MB </a:t>
            </a:r>
            <a:r>
              <a:rPr b="0" dirty="0">
                <a:solidFill>
                  <a:schemeClr val="tx1"/>
                </a:solidFill>
              </a:rPr>
              <a:t>to 1.5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GB</a:t>
            </a:r>
            <a:endParaRPr dirty="0">
              <a:solidFill>
                <a:schemeClr val="tx1"/>
              </a:solidFill>
            </a:endParaRPr>
          </a:p>
          <a:p>
            <a:pPr marL="355600" marR="5080" indent="-342900">
              <a:lnSpc>
                <a:spcPct val="100000"/>
              </a:lnSpc>
              <a:spcBef>
                <a:spcPts val="340"/>
              </a:spcBef>
              <a:tabLst>
                <a:tab pos="354965" algn="l"/>
                <a:tab pos="355600" algn="l"/>
              </a:tabLst>
            </a:pPr>
            <a:r>
              <a:rPr spc="-5" dirty="0">
                <a:solidFill>
                  <a:schemeClr val="tx1"/>
                </a:solidFill>
              </a:rPr>
              <a:t>CPU </a:t>
            </a:r>
            <a:r>
              <a:rPr b="0" dirty="0">
                <a:solidFill>
                  <a:schemeClr val="tx1"/>
                </a:solidFill>
              </a:rPr>
              <a:t>and </a:t>
            </a:r>
            <a:r>
              <a:rPr spc="-5" dirty="0">
                <a:solidFill>
                  <a:schemeClr val="tx1"/>
                </a:solidFill>
              </a:rPr>
              <a:t>network</a:t>
            </a:r>
            <a:r>
              <a:rPr spc="-75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allocated  </a:t>
            </a:r>
            <a:r>
              <a:rPr spc="-5" dirty="0">
                <a:solidFill>
                  <a:schemeClr val="tx1"/>
                </a:solidFill>
              </a:rPr>
              <a:t>proportionately</a:t>
            </a:r>
            <a:endParaRPr dirty="0">
              <a:solidFill>
                <a:schemeClr val="tx1"/>
              </a:solidFill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tabLst>
                <a:tab pos="354965" algn="l"/>
                <a:tab pos="355600" algn="l"/>
              </a:tabLst>
            </a:pPr>
            <a:r>
              <a:rPr b="0" dirty="0">
                <a:solidFill>
                  <a:schemeClr val="tx1"/>
                </a:solidFill>
              </a:rPr>
              <a:t>Reports actual</a:t>
            </a:r>
            <a:r>
              <a:rPr spc="-9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usage</a:t>
            </a:r>
            <a:endParaRPr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Clr>
                <a:srgbClr val="464646"/>
              </a:buClr>
              <a:buFont typeface="Arial"/>
              <a:buChar char="•"/>
            </a:pPr>
            <a:endParaRPr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pc="-5" dirty="0">
                <a:solidFill>
                  <a:schemeClr val="tx1"/>
                </a:solidFill>
              </a:rPr>
              <a:t>Flexible</a:t>
            </a:r>
            <a:r>
              <a:rPr spc="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authorization</a:t>
            </a:r>
          </a:p>
          <a:p>
            <a:pPr marL="298450" marR="78740" indent="-285750">
              <a:lnSpc>
                <a:spcPct val="120000"/>
              </a:lnSpc>
              <a:spcBef>
                <a:spcPts val="155"/>
              </a:spcBef>
              <a:tabLst>
                <a:tab pos="354965" algn="l"/>
                <a:tab pos="355600" algn="l"/>
              </a:tabLst>
            </a:pPr>
            <a:r>
              <a:rPr b="0" dirty="0">
                <a:solidFill>
                  <a:schemeClr val="tx1"/>
                </a:solidFill>
              </a:rPr>
              <a:t>Securely grant access to  </a:t>
            </a:r>
            <a:r>
              <a:rPr spc="-5" dirty="0">
                <a:solidFill>
                  <a:schemeClr val="tx1"/>
                </a:solidFill>
              </a:rPr>
              <a:t>resources, </a:t>
            </a:r>
            <a:r>
              <a:rPr b="0" dirty="0">
                <a:solidFill>
                  <a:schemeClr val="tx1"/>
                </a:solidFill>
              </a:rPr>
              <a:t>including</a:t>
            </a:r>
            <a:r>
              <a:rPr spc="-11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VPCs</a:t>
            </a:r>
            <a:endParaRPr dirty="0">
              <a:solidFill>
                <a:schemeClr val="tx1"/>
              </a:solidFill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tabLst>
                <a:tab pos="354965" algn="l"/>
                <a:tab pos="355600" algn="l"/>
              </a:tabLst>
            </a:pPr>
            <a:r>
              <a:rPr spc="-5" dirty="0">
                <a:solidFill>
                  <a:schemeClr val="tx1"/>
                </a:solidFill>
              </a:rPr>
              <a:t>Fine-grained </a:t>
            </a:r>
            <a:r>
              <a:rPr b="0" dirty="0">
                <a:solidFill>
                  <a:schemeClr val="tx1"/>
                </a:solidFill>
              </a:rPr>
              <a:t>control</a:t>
            </a:r>
            <a:r>
              <a:rPr spc="-85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over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spc="-5" dirty="0">
                <a:solidFill>
                  <a:schemeClr val="tx1"/>
                </a:solidFill>
              </a:rPr>
              <a:t>who </a:t>
            </a:r>
            <a:r>
              <a:rPr b="0" dirty="0">
                <a:solidFill>
                  <a:schemeClr val="tx1"/>
                </a:solidFill>
              </a:rPr>
              <a:t>can call </a:t>
            </a:r>
            <a:r>
              <a:rPr spc="-5" dirty="0">
                <a:solidFill>
                  <a:schemeClr val="tx1"/>
                </a:solidFill>
              </a:rPr>
              <a:t>your</a:t>
            </a:r>
            <a:r>
              <a:rPr spc="-10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functions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7420" y="3854322"/>
            <a:ext cx="2366645" cy="1899238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spcBef>
                <a:spcPts val="470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Flexible</a:t>
            </a:r>
            <a:r>
              <a:rPr sz="16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6385">
              <a:spcBef>
                <a:spcPts val="33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Call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or send</a:t>
            </a:r>
            <a:r>
              <a:rPr sz="1600"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marR="5080" indent="-286385">
              <a:spcBef>
                <a:spcPts val="33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Integrated with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sz="1600" spc="-19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AWS 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services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marR="290830" indent="-286385">
              <a:spcBef>
                <a:spcPts val="34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Build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whole</a:t>
            </a:r>
            <a:r>
              <a:rPr sz="16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serverless  ecosystems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313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07407" y="1714276"/>
            <a:ext cx="2470785" cy="1860766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spcBef>
                <a:spcPts val="470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Stateless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5080" indent="-342900">
              <a:spcBef>
                <a:spcPts val="33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Persist data using</a:t>
            </a:r>
            <a:r>
              <a:rPr sz="1600" spc="-229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Amazon 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DynamoDB, S3, or 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ElastiCache</a:t>
            </a:r>
          </a:p>
          <a:p>
            <a:pPr marL="355600" marR="36195" indent="-342900">
              <a:spcBef>
                <a:spcPts val="34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No affinity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infrastructure 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(can’t “log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to the</a:t>
            </a:r>
            <a:r>
              <a:rPr sz="1600" spc="-1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box”)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8848" y="2114550"/>
            <a:ext cx="91440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28032" y="4428357"/>
            <a:ext cx="9144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28032" y="2114550"/>
            <a:ext cx="91440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7385" y="4458461"/>
            <a:ext cx="9144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800225" y="1714276"/>
            <a:ext cx="2494280" cy="4800032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spcBef>
                <a:spcPts val="470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  <a:r>
              <a:rPr sz="1600" spc="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2260" indent="-289560">
              <a:spcBef>
                <a:spcPts val="33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AWS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SDK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built in</a:t>
            </a:r>
            <a:r>
              <a:rPr sz="1600" spc="-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(Python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/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600" spc="-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Node.js)</a:t>
            </a:r>
          </a:p>
          <a:p>
            <a:pPr marL="302260" indent="-289560">
              <a:spcBef>
                <a:spcPts val="340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Eclipse plugin</a:t>
            </a:r>
            <a:r>
              <a:rPr sz="1600"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(Java)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2260" indent="-289560">
              <a:spcBef>
                <a:spcPts val="33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Lambda is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1600" spc="-10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“webserver”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2260" indent="-289560">
              <a:spcBef>
                <a:spcPts val="33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Use processes,</a:t>
            </a:r>
            <a:r>
              <a:rPr sz="1600" spc="-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threads,</a:t>
            </a:r>
          </a:p>
          <a:p>
            <a:pPr marL="299085"/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/tmp, sockets</a:t>
            </a:r>
            <a:r>
              <a:rPr sz="1600"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normally</a:t>
            </a:r>
          </a:p>
          <a:p>
            <a:pPr>
              <a:lnSpc>
                <a:spcPct val="100000"/>
              </a:lnSpc>
            </a:pPr>
            <a:endParaRPr lang="en-US"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15875"/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Authoring</a:t>
            </a:r>
            <a:r>
              <a:rPr sz="1600" spc="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2260" marR="146685" indent="-286385">
              <a:spcBef>
                <a:spcPts val="334"/>
              </a:spcBef>
              <a:buChar char="•"/>
              <a:tabLst>
                <a:tab pos="302260" algn="l"/>
                <a:tab pos="302895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Author directly using the  console WYSIWYG</a:t>
            </a:r>
            <a:r>
              <a:rPr sz="1600" spc="-1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editor</a:t>
            </a:r>
          </a:p>
          <a:p>
            <a:pPr marL="302260" marR="5080" indent="-286385">
              <a:spcBef>
                <a:spcPts val="335"/>
              </a:spcBef>
              <a:buChar char="•"/>
              <a:tabLst>
                <a:tab pos="302260" algn="l"/>
                <a:tab pos="302895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Package code as a .zip</a:t>
            </a:r>
            <a:r>
              <a:rPr sz="1600" spc="-1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and  upload to Lambda or</a:t>
            </a:r>
            <a:r>
              <a:rPr sz="1600" spc="-1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S3</a:t>
            </a:r>
          </a:p>
          <a:p>
            <a:pPr marL="302260" indent="-286385">
              <a:spcBef>
                <a:spcPts val="335"/>
              </a:spcBef>
              <a:buChar char="•"/>
              <a:tabLst>
                <a:tab pos="302260" algn="l"/>
                <a:tab pos="302895" algn="l"/>
              </a:tabLst>
            </a:pP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Plugins for Eclipse</a:t>
            </a:r>
            <a:r>
              <a:rPr sz="1600"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  <a:p>
            <a:pPr marL="302260"/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Visual</a:t>
            </a:r>
            <a:r>
              <a:rPr sz="1600" spc="-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Studio</a:t>
            </a:r>
          </a:p>
          <a:p>
            <a:pPr marL="302260" indent="-286385">
              <a:spcBef>
                <a:spcPts val="340"/>
              </a:spcBef>
              <a:buChar char="•"/>
              <a:tabLst>
                <a:tab pos="302260" algn="l"/>
                <a:tab pos="302895" algn="l"/>
              </a:tabLst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Command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r>
              <a:rPr sz="1600" spc="-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tools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07405" y="3985278"/>
            <a:ext cx="2569210" cy="1860766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spcBef>
                <a:spcPts val="470"/>
              </a:spcBef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Monitoring and</a:t>
            </a:r>
            <a:r>
              <a:rPr sz="16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logging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marR="5080" indent="-342900">
              <a:spcBef>
                <a:spcPts val="33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Built-in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metrics for</a:t>
            </a:r>
            <a:r>
              <a:rPr sz="1600" spc="-1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requests,  errors, </a:t>
            </a:r>
            <a:r>
              <a:rPr sz="1600" spc="-15" dirty="0">
                <a:latin typeface="Calibri" panose="020F0502020204030204" pitchFamily="34" charset="0"/>
                <a:cs typeface="Calibri" panose="020F0502020204030204" pitchFamily="34" charset="0"/>
              </a:rPr>
              <a:t>latency,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600" spc="-1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throttles</a:t>
            </a:r>
          </a:p>
          <a:p>
            <a:pPr marL="355600" marR="407670" indent="-342900">
              <a:spcBef>
                <a:spcPts val="34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Built-in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logs in</a:t>
            </a:r>
            <a:r>
              <a:rPr sz="1600" spc="-1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Amazon 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CloudWatch</a:t>
            </a:r>
            <a:r>
              <a:rPr sz="16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dirty="0">
                <a:latin typeface="Calibri" panose="020F0502020204030204" pitchFamily="34" charset="0"/>
                <a:cs typeface="Calibri" panose="020F0502020204030204" pitchFamily="34" charset="0"/>
              </a:rPr>
              <a:t>Logs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15107AB1-5A6D-8A4B-9863-9EB3376D16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006" y="944329"/>
            <a:ext cx="562718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-5" dirty="0">
                <a:solidFill>
                  <a:srgbClr val="000099"/>
                </a:solidFill>
                <a:latin typeface="+mj-lt"/>
                <a:cs typeface="+mj-cs"/>
              </a:rPr>
              <a:t>Using AWS Lambda</a:t>
            </a:r>
          </a:p>
        </p:txBody>
      </p:sp>
    </p:spTree>
    <p:extLst>
      <p:ext uri="{BB962C8B-B14F-4D97-AF65-F5344CB8AC3E}">
        <p14:creationId xmlns:p14="http://schemas.microsoft.com/office/powerpoint/2010/main" val="697913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147" y="1094553"/>
            <a:ext cx="5008245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Pay-per</a:t>
            </a:r>
            <a:r>
              <a:rPr spc="-5" dirty="0"/>
              <a:t> Request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2897" y="2059181"/>
            <a:ext cx="3328670" cy="317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Buy compute time in  100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ms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increments for  21 microcents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6385">
              <a:spcBef>
                <a:spcPts val="57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Request charge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/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microcents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6385">
              <a:spcBef>
                <a:spcPts val="57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sz="2400" spc="-30" dirty="0">
                <a:latin typeface="Calibri" panose="020F0502020204030204" pitchFamily="34" charset="0"/>
                <a:cs typeface="Calibri" panose="020F0502020204030204" pitchFamily="34" charset="0"/>
              </a:rPr>
              <a:t>hourly, </a:t>
            </a:r>
            <a:r>
              <a:rPr sz="2400" spc="-35" dirty="0">
                <a:latin typeface="Calibri" panose="020F0502020204030204" pitchFamily="34" charset="0"/>
                <a:cs typeface="Calibri" panose="020F0502020204030204" pitchFamily="34" charset="0"/>
              </a:rPr>
              <a:t>daily,</a:t>
            </a:r>
            <a:r>
              <a:rPr sz="24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or</a:t>
            </a:r>
          </a:p>
          <a:p>
            <a:pPr marL="299085">
              <a:spcBef>
                <a:spcPts val="5"/>
              </a:spcBef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monthly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minimums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9085" indent="-286385">
              <a:spcBef>
                <a:spcPts val="57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No per-device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fees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68855" y="4037838"/>
            <a:ext cx="5008245" cy="981102"/>
          </a:xfrm>
          <a:prstGeom prst="rect">
            <a:avLst/>
          </a:prstGeom>
          <a:solidFill>
            <a:srgbClr val="006FC0"/>
          </a:solidFill>
        </p:spPr>
        <p:txBody>
          <a:bodyPr vert="horz" wrap="square" lIns="0" tIns="38735" rIns="0" bIns="0" rtlCol="0">
            <a:spAutoFit/>
          </a:bodyPr>
          <a:lstStyle/>
          <a:p>
            <a:pPr marL="1905" algn="ctr">
              <a:spcBef>
                <a:spcPts val="305"/>
              </a:spcBef>
            </a:pPr>
            <a:r>
              <a:rPr sz="20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Free</a:t>
            </a:r>
            <a:r>
              <a:rPr sz="2000" spc="-2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Tier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8425" marR="89535" algn="ctr">
              <a:lnSpc>
                <a:spcPct val="120000"/>
              </a:lnSpc>
              <a:spcBef>
                <a:spcPts val="10"/>
              </a:spcBef>
            </a:pPr>
            <a:r>
              <a:rPr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million requests and 400,000 </a:t>
            </a:r>
            <a:r>
              <a:rPr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GBs of </a:t>
            </a:r>
            <a:r>
              <a:rPr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 every month, every</a:t>
            </a:r>
            <a:r>
              <a:rPr spc="1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5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1040" y="2029206"/>
            <a:ext cx="1761744" cy="1763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66335" y="2029206"/>
            <a:ext cx="1763267" cy="1763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7404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287" y="2961131"/>
            <a:ext cx="3717925" cy="6350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How to</a:t>
            </a:r>
            <a:r>
              <a:rPr sz="4000" spc="-55" dirty="0"/>
              <a:t> </a:t>
            </a:r>
            <a:r>
              <a:rPr sz="4000" spc="-10" dirty="0">
                <a:solidFill>
                  <a:srgbClr val="00AFEF"/>
                </a:solidFill>
              </a:rPr>
              <a:t>Choose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446440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4" y="877731"/>
            <a:ext cx="51273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 Do I</a:t>
            </a:r>
            <a:r>
              <a:rPr spc="-75" dirty="0"/>
              <a:t> </a:t>
            </a:r>
            <a:r>
              <a:rPr spc="-5" dirty="0"/>
              <a:t>Choose?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509" y="1819424"/>
            <a:ext cx="4819015" cy="11360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VMs</a:t>
            </a:r>
          </a:p>
          <a:p>
            <a:pPr marL="1099185" lvl="1" indent="-342900">
              <a:spcBef>
                <a:spcPts val="4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“I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want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configure</a:t>
            </a:r>
            <a:r>
              <a:rPr sz="2000" spc="-11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machines,</a:t>
            </a:r>
          </a:p>
          <a:p>
            <a:pPr marL="1099185"/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storage,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networking,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and my</a:t>
            </a:r>
            <a:r>
              <a:rPr sz="2000" spc="-1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OS”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9506" y="2993282"/>
            <a:ext cx="4799330" cy="19951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spcBef>
                <a:spcPts val="67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Containers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9185" lvl="1" indent="-342900">
              <a:spcBef>
                <a:spcPts val="4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“I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want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to run servers,</a:t>
            </a:r>
            <a:r>
              <a:rPr sz="2000" spc="-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configure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9185"/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applications,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and control</a:t>
            </a:r>
            <a:r>
              <a:rPr sz="20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scaling”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spcBef>
                <a:spcPts val="101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Serverless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9185" lvl="1" indent="-342900">
              <a:spcBef>
                <a:spcPts val="480"/>
              </a:spcBef>
              <a:buChar char="•"/>
              <a:tabLst>
                <a:tab pos="1099185" algn="l"/>
                <a:tab pos="1099820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“Run my code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when </a:t>
            </a:r>
            <a:r>
              <a:rPr sz="2000" spc="-15" dirty="0">
                <a:latin typeface="Calibri" panose="020F0502020204030204" pitchFamily="34" charset="0"/>
                <a:cs typeface="Calibri" panose="020F0502020204030204" pitchFamily="34" charset="0"/>
              </a:rPr>
              <a:t>it’s</a:t>
            </a:r>
            <a:r>
              <a:rPr sz="2000" spc="-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needed”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0812" y="2240229"/>
            <a:ext cx="2370455" cy="296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spcBef>
                <a:spcPts val="100"/>
              </a:spcBef>
            </a:pPr>
            <a:r>
              <a:rPr sz="4800" dirty="0">
                <a:solidFill>
                  <a:srgbClr val="00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EC2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spcBef>
                <a:spcPts val="3600"/>
              </a:spcBef>
            </a:pPr>
            <a:r>
              <a:rPr sz="4800" dirty="0">
                <a:solidFill>
                  <a:srgbClr val="00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ECS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0955">
              <a:spcBef>
                <a:spcPts val="2245"/>
              </a:spcBef>
            </a:pPr>
            <a:r>
              <a:rPr sz="4800" dirty="0">
                <a:solidFill>
                  <a:srgbClr val="00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Lamb</a:t>
            </a:r>
            <a:r>
              <a:rPr sz="4800" spc="-20" dirty="0">
                <a:solidFill>
                  <a:srgbClr val="00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sz="4800" dirty="0">
                <a:solidFill>
                  <a:srgbClr val="00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105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284" y="2964763"/>
            <a:ext cx="5778760" cy="62773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10" dirty="0"/>
              <a:t>AWS </a:t>
            </a:r>
            <a:r>
              <a:rPr sz="4000" spc="-10" dirty="0"/>
              <a:t>Compute</a:t>
            </a:r>
            <a:r>
              <a:rPr sz="4000" spc="-25" dirty="0"/>
              <a:t> </a:t>
            </a:r>
            <a:r>
              <a:rPr sz="4000" spc="-5" dirty="0">
                <a:solidFill>
                  <a:srgbClr val="00AFEF"/>
                </a:solidFill>
              </a:rPr>
              <a:t>Overview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29893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117" y="1040625"/>
            <a:ext cx="5319212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If </a:t>
            </a:r>
            <a:r>
              <a:rPr spc="-75" dirty="0"/>
              <a:t>You </a:t>
            </a:r>
            <a:r>
              <a:rPr spc="-10" dirty="0"/>
              <a:t>Need </a:t>
            </a:r>
            <a:r>
              <a:rPr spc="-5" dirty="0"/>
              <a:t>to</a:t>
            </a:r>
            <a:r>
              <a:rPr spc="5" dirty="0"/>
              <a:t> </a:t>
            </a:r>
            <a:r>
              <a:rPr spc="-10" dirty="0"/>
              <a:t>Run…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0119" y="1892811"/>
            <a:ext cx="7698105" cy="21715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94385" indent="-342900">
              <a:lnSpc>
                <a:spcPct val="15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Open-source cluster management, big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data,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and  database software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(e.g.,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Mesos,</a:t>
            </a:r>
            <a:r>
              <a:rPr sz="2400" spc="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Hadoop)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Enterprise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applications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(e.g., </a:t>
            </a:r>
            <a:r>
              <a:rPr sz="2400" spc="-85" dirty="0">
                <a:latin typeface="Calibri" panose="020F0502020204030204" pitchFamily="34" charset="0"/>
                <a:cs typeface="Calibri" panose="020F0502020204030204" pitchFamily="34" charset="0"/>
              </a:rPr>
              <a:t>SAP,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Oracle,</a:t>
            </a:r>
            <a:r>
              <a:rPr sz="2400" spc="1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Sharepoint)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On-premises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migrations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69786" y="4390155"/>
            <a:ext cx="3916679" cy="487680"/>
          </a:xfrm>
          <a:custGeom>
            <a:avLst/>
            <a:gdLst/>
            <a:ahLst/>
            <a:cxnLst/>
            <a:rect l="l" t="t" r="r" b="b"/>
            <a:pathLst>
              <a:path w="3916679" h="487679">
                <a:moveTo>
                  <a:pt x="3916679" y="0"/>
                </a:moveTo>
                <a:lnTo>
                  <a:pt x="0" y="0"/>
                </a:lnTo>
                <a:lnTo>
                  <a:pt x="1958339" y="487680"/>
                </a:lnTo>
                <a:lnTo>
                  <a:pt x="3916679" y="0"/>
                </a:lnTo>
                <a:close/>
              </a:path>
            </a:pathLst>
          </a:custGeom>
          <a:solidFill>
            <a:srgbClr val="6C6D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65894" y="4877837"/>
            <a:ext cx="12122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solidFill>
                  <a:srgbClr val="00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EC2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6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27" y="1203520"/>
            <a:ext cx="5127300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If </a:t>
            </a:r>
            <a:r>
              <a:rPr spc="-75" dirty="0"/>
              <a:t>You </a:t>
            </a:r>
            <a:r>
              <a:rPr spc="-10" dirty="0"/>
              <a:t>Need </a:t>
            </a:r>
            <a:r>
              <a:rPr spc="-5" dirty="0"/>
              <a:t>to</a:t>
            </a:r>
            <a:r>
              <a:rPr spc="5" dirty="0"/>
              <a:t> </a:t>
            </a:r>
            <a:r>
              <a:rPr spc="-10" dirty="0"/>
              <a:t>Run…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3682" y="2148662"/>
            <a:ext cx="2791460" cy="21715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20" dirty="0"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r>
              <a:rPr sz="24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sz="2400" spc="-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workloads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Microservices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Batch jobs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1074" y="4576068"/>
            <a:ext cx="3916679" cy="487680"/>
          </a:xfrm>
          <a:custGeom>
            <a:avLst/>
            <a:gdLst/>
            <a:ahLst/>
            <a:cxnLst/>
            <a:rect l="l" t="t" r="r" b="b"/>
            <a:pathLst>
              <a:path w="3916679" h="487679">
                <a:moveTo>
                  <a:pt x="3916679" y="0"/>
                </a:moveTo>
                <a:lnTo>
                  <a:pt x="0" y="0"/>
                </a:lnTo>
                <a:lnTo>
                  <a:pt x="1958339" y="487680"/>
                </a:lnTo>
                <a:lnTo>
                  <a:pt x="3916679" y="0"/>
                </a:lnTo>
                <a:close/>
              </a:path>
            </a:pathLst>
          </a:custGeom>
          <a:solidFill>
            <a:srgbClr val="6C6D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31920" y="5063750"/>
            <a:ext cx="12801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solidFill>
                  <a:srgbClr val="00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ECS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100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45" y="1034597"/>
            <a:ext cx="5549827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If </a:t>
            </a:r>
            <a:r>
              <a:rPr spc="-75" dirty="0"/>
              <a:t>You </a:t>
            </a:r>
            <a:r>
              <a:rPr spc="-10" dirty="0"/>
              <a:t>Need </a:t>
            </a:r>
            <a:r>
              <a:rPr spc="-5" dirty="0"/>
              <a:t>to</a:t>
            </a:r>
            <a:r>
              <a:rPr spc="5" dirty="0"/>
              <a:t> </a:t>
            </a:r>
            <a:r>
              <a:rPr spc="-10" dirty="0"/>
              <a:t>Run…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59814" y="1865375"/>
            <a:ext cx="4366895" cy="2852512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290"/>
              </a:spcBef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sz="2400" spc="-20" dirty="0"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r>
              <a:rPr sz="2400"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spcBef>
                <a:spcPts val="195"/>
              </a:spcBef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Mobile</a:t>
            </a:r>
            <a:r>
              <a:rPr sz="2400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backends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spcBef>
                <a:spcPts val="200"/>
              </a:spcBef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sz="2400" spc="-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backends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spcBef>
                <a:spcPts val="209"/>
              </a:spcBef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Stream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workloads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50000"/>
              </a:lnSpc>
              <a:spcBef>
                <a:spcPts val="200"/>
              </a:spcBef>
              <a:buFont typeface="Symbol"/>
              <a:buChar char=""/>
              <a:tabLst>
                <a:tab pos="355600" algn="l"/>
                <a:tab pos="356235" algn="l"/>
              </a:tabLst>
            </a:pP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File processing</a:t>
            </a:r>
            <a:r>
              <a:rPr sz="24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workloads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59814" y="4859376"/>
            <a:ext cx="3916679" cy="489584"/>
          </a:xfrm>
          <a:custGeom>
            <a:avLst/>
            <a:gdLst/>
            <a:ahLst/>
            <a:cxnLst/>
            <a:rect l="l" t="t" r="r" b="b"/>
            <a:pathLst>
              <a:path w="3916679" h="489585">
                <a:moveTo>
                  <a:pt x="3916679" y="0"/>
                </a:moveTo>
                <a:lnTo>
                  <a:pt x="0" y="0"/>
                </a:lnTo>
                <a:lnTo>
                  <a:pt x="1958339" y="489203"/>
                </a:lnTo>
                <a:lnTo>
                  <a:pt x="3916679" y="0"/>
                </a:lnTo>
                <a:close/>
              </a:path>
            </a:pathLst>
          </a:custGeom>
          <a:solidFill>
            <a:srgbClr val="6C6D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54109" y="5348960"/>
            <a:ext cx="251126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dirty="0">
                <a:solidFill>
                  <a:srgbClr val="00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Lam</a:t>
            </a:r>
            <a:r>
              <a:rPr sz="4800" spc="-15" dirty="0">
                <a:solidFill>
                  <a:srgbClr val="00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sz="4800" dirty="0">
                <a:solidFill>
                  <a:srgbClr val="00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</a:t>
            </a:r>
            <a:endParaRPr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780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DD7F-FAF5-0643-BBFB-4EF3E543C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5EA35-970C-464A-B47F-FB15DAD1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Overview AWS Compute Services</a:t>
            </a:r>
          </a:p>
          <a:p>
            <a:pPr marL="0" indent="0">
              <a:buNone/>
            </a:pPr>
            <a:r>
              <a:rPr lang="en-ID" sz="2400" dirty="0">
                <a:hlinkClick r:id="rId2"/>
              </a:rPr>
              <a:t>https://docs.aws.amazon.com/whitepapers/latest/aws-overview/compute-services.html</a:t>
            </a:r>
            <a:endParaRPr lang="en-US" sz="2400" dirty="0"/>
          </a:p>
          <a:p>
            <a:r>
              <a:rPr lang="en-US" sz="2400" dirty="0"/>
              <a:t>AWS EC2</a:t>
            </a:r>
          </a:p>
          <a:p>
            <a:pPr marL="0" indent="0">
              <a:buNone/>
            </a:pPr>
            <a:r>
              <a:rPr lang="en-ID" sz="2400" dirty="0">
                <a:hlinkClick r:id="rId3"/>
              </a:rPr>
              <a:t>https://aws.amazon.com/ec2/</a:t>
            </a:r>
            <a:endParaRPr lang="en-US" sz="2400" dirty="0"/>
          </a:p>
          <a:p>
            <a:r>
              <a:rPr lang="en-US" sz="2400" dirty="0"/>
              <a:t>AWS ECS</a:t>
            </a:r>
          </a:p>
          <a:p>
            <a:pPr marL="0" indent="0">
              <a:buNone/>
            </a:pPr>
            <a:r>
              <a:rPr lang="en-ID" sz="2400" dirty="0">
                <a:hlinkClick r:id="rId4"/>
              </a:rPr>
              <a:t>https://aws.amazon.com/ecs/</a:t>
            </a:r>
            <a:endParaRPr lang="en-US" sz="2400" dirty="0"/>
          </a:p>
          <a:p>
            <a:r>
              <a:rPr lang="en-US" sz="2400" dirty="0"/>
              <a:t>AWS Lambda</a:t>
            </a:r>
          </a:p>
          <a:p>
            <a:pPr marL="0" indent="0">
              <a:buNone/>
            </a:pPr>
            <a:r>
              <a:rPr lang="en-ID" sz="2400" dirty="0">
                <a:hlinkClick r:id="rId5"/>
              </a:rPr>
              <a:t>https://aws.amazon.com/lambda/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71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19505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8" y="3027643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51" y="4294920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SDM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HP Simplified" panose="020B0606020204020204" pitchFamily="34" charset="0"/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 Lt. 4 - 5) 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4" y="6327047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chemeClr val="accent1">
                      <a:lumMod val="50000"/>
                    </a:scheme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chemeClr val="accent1">
                    <a:lumMod val="50000"/>
                  </a:scheme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74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960" y="1036678"/>
            <a:ext cx="3296126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3300" spc="11" dirty="0"/>
              <a:t>Compute</a:t>
            </a:r>
            <a:r>
              <a:rPr sz="3300" spc="-176" dirty="0"/>
              <a:t> </a:t>
            </a:r>
            <a:r>
              <a:rPr sz="3300" spc="-53" dirty="0"/>
              <a:t>Services</a:t>
            </a:r>
            <a:endParaRPr sz="3300"/>
          </a:p>
        </p:txBody>
      </p:sp>
      <p:sp>
        <p:nvSpPr>
          <p:cNvPr id="7" name="object 7"/>
          <p:cNvSpPr txBox="1"/>
          <p:nvPr/>
        </p:nvSpPr>
        <p:spPr>
          <a:xfrm>
            <a:off x="424650" y="1743585"/>
            <a:ext cx="6788950" cy="3982180"/>
          </a:xfrm>
          <a:prstGeom prst="rect">
            <a:avLst/>
          </a:prstGeom>
        </p:spPr>
        <p:txBody>
          <a:bodyPr vert="horz" wrap="square" lIns="0" tIns="181928" rIns="0" bIns="0" rtlCol="0">
            <a:spAutoFit/>
          </a:bodyPr>
          <a:lstStyle/>
          <a:p>
            <a:pPr marL="352425" indent="-342900">
              <a:spcBef>
                <a:spcPts val="1065"/>
              </a:spcBef>
              <a:buFont typeface="Arial" panose="020B0604020202020204" pitchFamily="34" charset="0"/>
              <a:buChar char="•"/>
            </a:pPr>
            <a:r>
              <a:rPr sz="2100" b="1" spc="34" dirty="0">
                <a:latin typeface="Trebuchet MS"/>
                <a:cs typeface="Trebuchet MS"/>
              </a:rPr>
              <a:t>Amazon</a:t>
            </a:r>
            <a:r>
              <a:rPr sz="2100" b="1" spc="-86" dirty="0">
                <a:latin typeface="Trebuchet MS"/>
                <a:cs typeface="Trebuchet MS"/>
              </a:rPr>
              <a:t> </a:t>
            </a:r>
            <a:r>
              <a:rPr sz="2100" b="1" spc="49" dirty="0">
                <a:latin typeface="Trebuchet MS"/>
                <a:cs typeface="Trebuchet MS"/>
              </a:rPr>
              <a:t>EC2</a:t>
            </a:r>
            <a:endParaRPr sz="2100" b="1" dirty="0">
              <a:latin typeface="Trebuchet MS"/>
              <a:cs typeface="Trebuchet MS"/>
            </a:endParaRPr>
          </a:p>
          <a:p>
            <a:pPr marL="451484" indent="-285750">
              <a:spcBef>
                <a:spcPts val="1148"/>
              </a:spcBef>
              <a:buFont typeface="Arial" panose="020B0604020202020204" pitchFamily="34" charset="0"/>
              <a:buChar char="•"/>
            </a:pPr>
            <a:r>
              <a:rPr lang="en-US" spc="-60" dirty="0">
                <a:latin typeface="Trebuchet MS"/>
                <a:cs typeface="Trebuchet MS"/>
              </a:rPr>
              <a:t>Virtual machine on AWS</a:t>
            </a:r>
          </a:p>
          <a:p>
            <a:pPr marL="451484" indent="-285750">
              <a:spcBef>
                <a:spcPts val="1148"/>
              </a:spcBef>
              <a:buFont typeface="Arial" panose="020B0604020202020204" pitchFamily="34" charset="0"/>
              <a:buChar char="•"/>
            </a:pPr>
            <a:r>
              <a:rPr lang="en-US" spc="-60" dirty="0">
                <a:latin typeface="Trebuchet MS"/>
                <a:cs typeface="Trebuchet MS"/>
              </a:rPr>
              <a:t>Possible for vertical and horizontal scaling</a:t>
            </a:r>
          </a:p>
          <a:p>
            <a:pPr marL="451484" indent="-285750">
              <a:spcBef>
                <a:spcPts val="1148"/>
              </a:spcBef>
              <a:buFont typeface="Arial" panose="020B0604020202020204" pitchFamily="34" charset="0"/>
              <a:buChar char="•"/>
            </a:pPr>
            <a:r>
              <a:rPr lang="en-US" spc="-60" dirty="0">
                <a:latin typeface="Trebuchet MS"/>
                <a:cs typeface="Trebuchet MS"/>
              </a:rPr>
              <a:t>Payments : on demand, reserved, spot</a:t>
            </a:r>
            <a:endParaRPr dirty="0">
              <a:latin typeface="Trebuchet MS"/>
              <a:cs typeface="Trebuchet MS"/>
            </a:endParaRPr>
          </a:p>
          <a:p>
            <a:pPr marL="352425" indent="-342900">
              <a:spcBef>
                <a:spcPts val="1069"/>
              </a:spcBef>
              <a:buFont typeface="Arial" panose="020B0604020202020204" pitchFamily="34" charset="0"/>
              <a:buChar char="•"/>
            </a:pPr>
            <a:endParaRPr lang="en-US" sz="2100" b="1" spc="113" dirty="0">
              <a:latin typeface="Trebuchet MS"/>
              <a:cs typeface="Trebuchet MS"/>
            </a:endParaRPr>
          </a:p>
          <a:p>
            <a:pPr marL="352425" indent="-342900">
              <a:spcBef>
                <a:spcPts val="1069"/>
              </a:spcBef>
              <a:buFont typeface="Arial" panose="020B0604020202020204" pitchFamily="34" charset="0"/>
              <a:buChar char="•"/>
            </a:pPr>
            <a:r>
              <a:rPr sz="2100" b="1" spc="113" dirty="0">
                <a:latin typeface="Trebuchet MS"/>
                <a:cs typeface="Trebuchet MS"/>
              </a:rPr>
              <a:t>AWS</a:t>
            </a:r>
            <a:r>
              <a:rPr sz="2100" b="1" spc="-83" dirty="0">
                <a:latin typeface="Trebuchet MS"/>
                <a:cs typeface="Trebuchet MS"/>
              </a:rPr>
              <a:t> </a:t>
            </a:r>
            <a:r>
              <a:rPr sz="2100" b="1" spc="11" dirty="0">
                <a:latin typeface="Trebuchet MS"/>
                <a:cs typeface="Trebuchet MS"/>
              </a:rPr>
              <a:t>Lambda</a:t>
            </a:r>
            <a:endParaRPr sz="2100" b="1" dirty="0">
              <a:latin typeface="Trebuchet MS"/>
              <a:cs typeface="Trebuchet MS"/>
            </a:endParaRPr>
          </a:p>
          <a:p>
            <a:pPr marL="451484" indent="-285750">
              <a:spcBef>
                <a:spcPts val="1163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  <a:cs typeface="Trebuchet MS"/>
              </a:rPr>
              <a:t>Serverless architecture</a:t>
            </a:r>
          </a:p>
          <a:p>
            <a:pPr marL="451484" indent="-285750">
              <a:spcBef>
                <a:spcPts val="1163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  <a:cs typeface="Trebuchet MS"/>
              </a:rPr>
              <a:t>No need machine provisioning</a:t>
            </a:r>
          </a:p>
          <a:p>
            <a:pPr marL="451484" indent="-285750">
              <a:spcBef>
                <a:spcPts val="1163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  <a:cs typeface="Trebuchet MS"/>
              </a:rPr>
              <a:t>Highly scalable</a:t>
            </a:r>
            <a:endParaRPr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28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7960" y="957655"/>
            <a:ext cx="3296126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3300" spc="11" dirty="0"/>
              <a:t>Compute</a:t>
            </a:r>
            <a:r>
              <a:rPr sz="3300" spc="-176" dirty="0"/>
              <a:t> </a:t>
            </a:r>
            <a:r>
              <a:rPr sz="3300" spc="-53" dirty="0"/>
              <a:t>Services</a:t>
            </a:r>
            <a:endParaRPr sz="3300"/>
          </a:p>
        </p:txBody>
      </p:sp>
      <p:sp>
        <p:nvSpPr>
          <p:cNvPr id="7" name="object 7"/>
          <p:cNvSpPr txBox="1"/>
          <p:nvPr/>
        </p:nvSpPr>
        <p:spPr>
          <a:xfrm>
            <a:off x="424649" y="1472646"/>
            <a:ext cx="7184062" cy="5002973"/>
          </a:xfrm>
          <a:prstGeom prst="rect">
            <a:avLst/>
          </a:prstGeom>
        </p:spPr>
        <p:txBody>
          <a:bodyPr vert="horz" wrap="square" lIns="0" tIns="181928" rIns="0" bIns="0" rtlCol="0">
            <a:spAutoFit/>
          </a:bodyPr>
          <a:lstStyle/>
          <a:p>
            <a:pPr marL="352425" indent="-342900">
              <a:spcBef>
                <a:spcPts val="1433"/>
              </a:spcBef>
              <a:buFont typeface="Arial" panose="020B0604020202020204" pitchFamily="34" charset="0"/>
              <a:buChar char="•"/>
            </a:pPr>
            <a:r>
              <a:rPr sz="2100" b="1" spc="34" dirty="0">
                <a:latin typeface="Trebuchet MS"/>
                <a:cs typeface="Trebuchet MS"/>
              </a:rPr>
              <a:t>Amazon</a:t>
            </a:r>
            <a:r>
              <a:rPr sz="2100" b="1" spc="-86" dirty="0">
                <a:latin typeface="Trebuchet MS"/>
                <a:cs typeface="Trebuchet MS"/>
              </a:rPr>
              <a:t> </a:t>
            </a:r>
            <a:r>
              <a:rPr sz="2100" b="1" spc="-30" dirty="0">
                <a:latin typeface="Trebuchet MS"/>
                <a:cs typeface="Trebuchet MS"/>
              </a:rPr>
              <a:t>Lightsail</a:t>
            </a:r>
            <a:endParaRPr sz="2100" b="1" dirty="0">
              <a:latin typeface="Trebuchet MS"/>
              <a:cs typeface="Trebuchet MS"/>
            </a:endParaRPr>
          </a:p>
          <a:p>
            <a:pPr marL="451484" indent="-285750">
              <a:spcBef>
                <a:spcPts val="1163"/>
              </a:spcBef>
              <a:buFont typeface="Arial" panose="020B0604020202020204" pitchFamily="34" charset="0"/>
              <a:buChar char="•"/>
            </a:pPr>
            <a:r>
              <a:rPr lang="en-US" spc="-4" dirty="0">
                <a:latin typeface="Trebuchet MS"/>
                <a:cs typeface="Trebuchet MS"/>
              </a:rPr>
              <a:t>Service for quick application deployment</a:t>
            </a:r>
            <a:endParaRPr dirty="0">
              <a:latin typeface="Trebuchet MS"/>
              <a:cs typeface="Trebuchet MS"/>
            </a:endParaRPr>
          </a:p>
          <a:p>
            <a:pPr marL="451484" indent="-285750">
              <a:spcBef>
                <a:spcPts val="1136"/>
              </a:spcBef>
              <a:buFont typeface="Arial" panose="020B0604020202020204" pitchFamily="34" charset="0"/>
              <a:buChar char="•"/>
            </a:pPr>
            <a:r>
              <a:rPr lang="en-US" spc="38" dirty="0">
                <a:latin typeface="Trebuchet MS"/>
                <a:cs typeface="Trebuchet MS"/>
              </a:rPr>
              <a:t>Web and applications server for backend</a:t>
            </a:r>
            <a:endParaRPr dirty="0">
              <a:latin typeface="Trebuchet MS"/>
              <a:cs typeface="Trebuchet MS"/>
            </a:endParaRPr>
          </a:p>
          <a:p>
            <a:pPr marL="352425" indent="-342900">
              <a:spcBef>
                <a:spcPts val="1065"/>
              </a:spcBef>
              <a:buFont typeface="Arial" panose="020B0604020202020204" pitchFamily="34" charset="0"/>
              <a:buChar char="•"/>
            </a:pPr>
            <a:r>
              <a:rPr sz="2100" b="1" spc="34" dirty="0">
                <a:latin typeface="Trebuchet MS"/>
                <a:cs typeface="Trebuchet MS"/>
              </a:rPr>
              <a:t>Amazon</a:t>
            </a:r>
            <a:r>
              <a:rPr sz="2100" b="1" spc="-86" dirty="0">
                <a:latin typeface="Trebuchet MS"/>
                <a:cs typeface="Trebuchet MS"/>
              </a:rPr>
              <a:t> </a:t>
            </a:r>
            <a:r>
              <a:rPr sz="2100" b="1" spc="60" dirty="0">
                <a:latin typeface="Trebuchet MS"/>
                <a:cs typeface="Trebuchet MS"/>
              </a:rPr>
              <a:t>ECS</a:t>
            </a:r>
            <a:endParaRPr sz="2100" b="1" dirty="0">
              <a:latin typeface="Trebuchet MS"/>
              <a:cs typeface="Trebuchet MS"/>
            </a:endParaRPr>
          </a:p>
          <a:p>
            <a:pPr marL="451484" indent="-285750">
              <a:spcBef>
                <a:spcPts val="1148"/>
              </a:spcBef>
              <a:buFont typeface="Arial" panose="020B0604020202020204" pitchFamily="34" charset="0"/>
              <a:buChar char="•"/>
            </a:pPr>
            <a:r>
              <a:rPr lang="en-US" spc="34" dirty="0">
                <a:latin typeface="Trebuchet MS"/>
                <a:cs typeface="Trebuchet MS"/>
              </a:rPr>
              <a:t>Manage containerized application</a:t>
            </a:r>
          </a:p>
          <a:p>
            <a:pPr marL="451484" indent="-285750">
              <a:spcBef>
                <a:spcPts val="1148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rebuchet MS"/>
                <a:cs typeface="Trebuchet MS"/>
              </a:rPr>
              <a:t>Bundling applications and libraries on container</a:t>
            </a:r>
            <a:endParaRPr dirty="0">
              <a:latin typeface="Trebuchet MS"/>
              <a:cs typeface="Trebuchet MS"/>
            </a:endParaRPr>
          </a:p>
          <a:p>
            <a:pPr marL="352425" marR="3158490" indent="-342900">
              <a:lnSpc>
                <a:spcPts val="3600"/>
              </a:lnSpc>
              <a:spcBef>
                <a:spcPts val="289"/>
              </a:spcBef>
              <a:buFont typeface="Arial" panose="020B0604020202020204" pitchFamily="34" charset="0"/>
              <a:buChar char="•"/>
            </a:pPr>
            <a:r>
              <a:rPr sz="2100" b="1" spc="113" dirty="0">
                <a:latin typeface="Trebuchet MS"/>
                <a:cs typeface="Trebuchet MS"/>
              </a:rPr>
              <a:t>AWS</a:t>
            </a:r>
            <a:r>
              <a:rPr sz="2100" b="1" spc="-139" dirty="0">
                <a:latin typeface="Trebuchet MS"/>
                <a:cs typeface="Trebuchet MS"/>
              </a:rPr>
              <a:t> </a:t>
            </a:r>
            <a:r>
              <a:rPr sz="2100" b="1" spc="-30" dirty="0" err="1">
                <a:latin typeface="Trebuchet MS"/>
                <a:cs typeface="Trebuchet MS"/>
              </a:rPr>
              <a:t>Fargate</a:t>
            </a:r>
            <a:endParaRPr lang="en-ID" sz="2100" b="1" dirty="0">
              <a:latin typeface="Trebuchet MS"/>
              <a:cs typeface="Trebuchet MS"/>
            </a:endParaRPr>
          </a:p>
          <a:p>
            <a:pPr marL="451484" indent="-285750">
              <a:spcBef>
                <a:spcPts val="1148"/>
              </a:spcBef>
              <a:buFont typeface="Arial" panose="020B0604020202020204" pitchFamily="34" charset="0"/>
              <a:buChar char="•"/>
            </a:pPr>
            <a:r>
              <a:rPr lang="en-ID" spc="34" dirty="0">
                <a:latin typeface="Trebuchet MS"/>
                <a:cs typeface="Trebuchet MS"/>
              </a:rPr>
              <a:t>Allow running containers without managing servers or cluster</a:t>
            </a:r>
          </a:p>
          <a:p>
            <a:pPr marL="451484" indent="-285750">
              <a:spcBef>
                <a:spcPts val="1148"/>
              </a:spcBef>
              <a:buFont typeface="Arial" panose="020B0604020202020204" pitchFamily="34" charset="0"/>
              <a:buChar char="•"/>
            </a:pPr>
            <a:r>
              <a:rPr lang="en-ID" spc="34" dirty="0">
                <a:latin typeface="Trebuchet MS"/>
                <a:cs typeface="Trebuchet MS"/>
              </a:rPr>
              <a:t>Seamless scaling</a:t>
            </a:r>
            <a:endParaRPr lang="en-US" spc="-30" dirty="0">
              <a:latin typeface="Trebuchet MS"/>
              <a:cs typeface="Trebuchet MS"/>
            </a:endParaRPr>
          </a:p>
          <a:p>
            <a:pPr marL="352425" marR="3158490" indent="-342900">
              <a:lnSpc>
                <a:spcPts val="3600"/>
              </a:lnSpc>
              <a:spcBef>
                <a:spcPts val="289"/>
              </a:spcBef>
              <a:buFont typeface="Arial" panose="020B0604020202020204" pitchFamily="34" charset="0"/>
              <a:buChar char="•"/>
            </a:pPr>
            <a:r>
              <a:rPr sz="2100" b="1" spc="34" dirty="0">
                <a:latin typeface="Trebuchet MS"/>
                <a:cs typeface="Trebuchet MS"/>
              </a:rPr>
              <a:t>Amazon</a:t>
            </a:r>
            <a:r>
              <a:rPr sz="2100" b="1" spc="-127" dirty="0">
                <a:latin typeface="Trebuchet MS"/>
                <a:cs typeface="Trebuchet MS"/>
              </a:rPr>
              <a:t> </a:t>
            </a:r>
            <a:r>
              <a:rPr sz="2100" b="1" spc="53" dirty="0">
                <a:latin typeface="Trebuchet MS"/>
                <a:cs typeface="Trebuchet MS"/>
              </a:rPr>
              <a:t>EKS</a:t>
            </a:r>
            <a:endParaRPr lang="en-US" sz="2100" b="1" spc="53" dirty="0">
              <a:latin typeface="Trebuchet MS"/>
              <a:cs typeface="Trebuchet MS"/>
            </a:endParaRPr>
          </a:p>
          <a:p>
            <a:pPr marL="451484" indent="-285750">
              <a:spcBef>
                <a:spcPts val="1148"/>
              </a:spcBef>
              <a:buFont typeface="Arial" panose="020B0604020202020204" pitchFamily="34" charset="0"/>
              <a:buChar char="•"/>
            </a:pPr>
            <a:r>
              <a:rPr lang="en-ID" spc="34" dirty="0">
                <a:latin typeface="Trebuchet MS"/>
                <a:cs typeface="Trebuchet MS"/>
              </a:rPr>
              <a:t>Running containers on </a:t>
            </a:r>
            <a:r>
              <a:rPr lang="en-ID" spc="34" dirty="0" err="1">
                <a:latin typeface="Trebuchet MS"/>
                <a:cs typeface="Trebuchet MS"/>
              </a:rPr>
              <a:t>Kubernets</a:t>
            </a:r>
            <a:endParaRPr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04437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287" y="2961131"/>
            <a:ext cx="5367655" cy="63500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What </a:t>
            </a:r>
            <a:r>
              <a:rPr sz="4000" dirty="0"/>
              <a:t>is </a:t>
            </a:r>
            <a:r>
              <a:rPr sz="4000" spc="-5" dirty="0"/>
              <a:t>Amazon</a:t>
            </a:r>
            <a:r>
              <a:rPr sz="4000" spc="-190" dirty="0"/>
              <a:t> </a:t>
            </a:r>
            <a:r>
              <a:rPr sz="4000" spc="-10" dirty="0">
                <a:solidFill>
                  <a:srgbClr val="00AFEF"/>
                </a:solidFill>
              </a:rPr>
              <a:t>EC2</a:t>
            </a:r>
            <a:r>
              <a:rPr sz="4000" spc="-10" dirty="0"/>
              <a:t>?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70678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793" y="1204249"/>
            <a:ext cx="6253224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Amazon EC2 –</a:t>
            </a:r>
            <a:r>
              <a:rPr dirty="0"/>
              <a:t> </a:t>
            </a:r>
            <a:r>
              <a:rPr spc="-5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3531" y="3226063"/>
            <a:ext cx="3421379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spc="-10" dirty="0">
                <a:latin typeface="Calibri" panose="020F0502020204030204" pitchFamily="34" charset="0"/>
                <a:cs typeface="Calibri" panose="020F0502020204030204" pitchFamily="34" charset="0"/>
              </a:rPr>
              <a:t>Virtual </a:t>
            </a: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Servers in the</a:t>
            </a:r>
            <a:r>
              <a:rPr sz="22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200" spc="-5" dirty="0"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endParaRPr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13959" y="4333058"/>
            <a:ext cx="2893060" cy="974090"/>
          </a:xfrm>
          <a:custGeom>
            <a:avLst/>
            <a:gdLst/>
            <a:ahLst/>
            <a:cxnLst/>
            <a:rect l="l" t="t" r="r" b="b"/>
            <a:pathLst>
              <a:path w="2893059" h="974089">
                <a:moveTo>
                  <a:pt x="2730245" y="0"/>
                </a:moveTo>
                <a:lnTo>
                  <a:pt x="162305" y="0"/>
                </a:lnTo>
                <a:lnTo>
                  <a:pt x="119150" y="5796"/>
                </a:lnTo>
                <a:lnTo>
                  <a:pt x="80376" y="22154"/>
                </a:lnTo>
                <a:lnTo>
                  <a:pt x="47529" y="47529"/>
                </a:lnTo>
                <a:lnTo>
                  <a:pt x="22154" y="80376"/>
                </a:lnTo>
                <a:lnTo>
                  <a:pt x="5796" y="119150"/>
                </a:lnTo>
                <a:lnTo>
                  <a:pt x="0" y="162306"/>
                </a:lnTo>
                <a:lnTo>
                  <a:pt x="0" y="811529"/>
                </a:lnTo>
                <a:lnTo>
                  <a:pt x="5796" y="854676"/>
                </a:lnTo>
                <a:lnTo>
                  <a:pt x="22154" y="893447"/>
                </a:lnTo>
                <a:lnTo>
                  <a:pt x="47529" y="926296"/>
                </a:lnTo>
                <a:lnTo>
                  <a:pt x="80376" y="951675"/>
                </a:lnTo>
                <a:lnTo>
                  <a:pt x="119150" y="968038"/>
                </a:lnTo>
                <a:lnTo>
                  <a:pt x="162305" y="973835"/>
                </a:lnTo>
                <a:lnTo>
                  <a:pt x="2730245" y="973835"/>
                </a:lnTo>
                <a:lnTo>
                  <a:pt x="2773401" y="968038"/>
                </a:lnTo>
                <a:lnTo>
                  <a:pt x="2812175" y="951675"/>
                </a:lnTo>
                <a:lnTo>
                  <a:pt x="2845022" y="926296"/>
                </a:lnTo>
                <a:lnTo>
                  <a:pt x="2870397" y="893447"/>
                </a:lnTo>
                <a:lnTo>
                  <a:pt x="2886755" y="854676"/>
                </a:lnTo>
                <a:lnTo>
                  <a:pt x="2892551" y="811529"/>
                </a:lnTo>
                <a:lnTo>
                  <a:pt x="2892551" y="162306"/>
                </a:lnTo>
                <a:lnTo>
                  <a:pt x="2886755" y="119150"/>
                </a:lnTo>
                <a:lnTo>
                  <a:pt x="2870397" y="80376"/>
                </a:lnTo>
                <a:lnTo>
                  <a:pt x="2845022" y="47529"/>
                </a:lnTo>
                <a:lnTo>
                  <a:pt x="2812175" y="22154"/>
                </a:lnTo>
                <a:lnTo>
                  <a:pt x="2773401" y="5796"/>
                </a:lnTo>
                <a:lnTo>
                  <a:pt x="2730245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13959" y="4333058"/>
            <a:ext cx="2893060" cy="974090"/>
          </a:xfrm>
          <a:custGeom>
            <a:avLst/>
            <a:gdLst/>
            <a:ahLst/>
            <a:cxnLst/>
            <a:rect l="l" t="t" r="r" b="b"/>
            <a:pathLst>
              <a:path w="2893059" h="974089">
                <a:moveTo>
                  <a:pt x="0" y="162306"/>
                </a:moveTo>
                <a:lnTo>
                  <a:pt x="5796" y="119150"/>
                </a:lnTo>
                <a:lnTo>
                  <a:pt x="22154" y="80376"/>
                </a:lnTo>
                <a:lnTo>
                  <a:pt x="47529" y="47529"/>
                </a:lnTo>
                <a:lnTo>
                  <a:pt x="80376" y="22154"/>
                </a:lnTo>
                <a:lnTo>
                  <a:pt x="119150" y="5796"/>
                </a:lnTo>
                <a:lnTo>
                  <a:pt x="162305" y="0"/>
                </a:lnTo>
                <a:lnTo>
                  <a:pt x="2730245" y="0"/>
                </a:lnTo>
                <a:lnTo>
                  <a:pt x="2773401" y="5796"/>
                </a:lnTo>
                <a:lnTo>
                  <a:pt x="2812175" y="22154"/>
                </a:lnTo>
                <a:lnTo>
                  <a:pt x="2845022" y="47529"/>
                </a:lnTo>
                <a:lnTo>
                  <a:pt x="2870397" y="80376"/>
                </a:lnTo>
                <a:lnTo>
                  <a:pt x="2886755" y="119150"/>
                </a:lnTo>
                <a:lnTo>
                  <a:pt x="2892551" y="162306"/>
                </a:lnTo>
                <a:lnTo>
                  <a:pt x="2892551" y="811529"/>
                </a:lnTo>
                <a:lnTo>
                  <a:pt x="2886755" y="854676"/>
                </a:lnTo>
                <a:lnTo>
                  <a:pt x="2870397" y="893447"/>
                </a:lnTo>
                <a:lnTo>
                  <a:pt x="2845022" y="926296"/>
                </a:lnTo>
                <a:lnTo>
                  <a:pt x="2812175" y="951675"/>
                </a:lnTo>
                <a:lnTo>
                  <a:pt x="2773401" y="968038"/>
                </a:lnTo>
                <a:lnTo>
                  <a:pt x="2730245" y="973835"/>
                </a:lnTo>
                <a:lnTo>
                  <a:pt x="162305" y="973835"/>
                </a:lnTo>
                <a:lnTo>
                  <a:pt x="119150" y="968038"/>
                </a:lnTo>
                <a:lnTo>
                  <a:pt x="80376" y="951675"/>
                </a:lnTo>
                <a:lnTo>
                  <a:pt x="47529" y="926296"/>
                </a:lnTo>
                <a:lnTo>
                  <a:pt x="22154" y="893447"/>
                </a:lnTo>
                <a:lnTo>
                  <a:pt x="5796" y="854676"/>
                </a:lnTo>
                <a:lnTo>
                  <a:pt x="0" y="811529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3535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70168" y="4695517"/>
            <a:ext cx="5797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5252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</a:t>
            </a:r>
            <a:r>
              <a:rPr sz="1400" spc="-15" dirty="0">
                <a:solidFill>
                  <a:srgbClr val="5252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sz="1400" dirty="0">
                <a:solidFill>
                  <a:srgbClr val="5252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13960" y="3511624"/>
            <a:ext cx="2867025" cy="756285"/>
          </a:xfrm>
          <a:custGeom>
            <a:avLst/>
            <a:gdLst/>
            <a:ahLst/>
            <a:cxnLst/>
            <a:rect l="l" t="t" r="r" b="b"/>
            <a:pathLst>
              <a:path w="2867025" h="756285">
                <a:moveTo>
                  <a:pt x="2740660" y="0"/>
                </a:moveTo>
                <a:lnTo>
                  <a:pt x="125984" y="0"/>
                </a:lnTo>
                <a:lnTo>
                  <a:pt x="76938" y="9898"/>
                </a:lnTo>
                <a:lnTo>
                  <a:pt x="36893" y="36893"/>
                </a:lnTo>
                <a:lnTo>
                  <a:pt x="9898" y="76938"/>
                </a:lnTo>
                <a:lnTo>
                  <a:pt x="0" y="125983"/>
                </a:lnTo>
                <a:lnTo>
                  <a:pt x="0" y="629919"/>
                </a:lnTo>
                <a:lnTo>
                  <a:pt x="9898" y="678965"/>
                </a:lnTo>
                <a:lnTo>
                  <a:pt x="36893" y="719010"/>
                </a:lnTo>
                <a:lnTo>
                  <a:pt x="76938" y="746005"/>
                </a:lnTo>
                <a:lnTo>
                  <a:pt x="125984" y="755904"/>
                </a:lnTo>
                <a:lnTo>
                  <a:pt x="2740660" y="755904"/>
                </a:lnTo>
                <a:lnTo>
                  <a:pt x="2789705" y="746005"/>
                </a:lnTo>
                <a:lnTo>
                  <a:pt x="2829750" y="719010"/>
                </a:lnTo>
                <a:lnTo>
                  <a:pt x="2856745" y="678965"/>
                </a:lnTo>
                <a:lnTo>
                  <a:pt x="2866643" y="629919"/>
                </a:lnTo>
                <a:lnTo>
                  <a:pt x="2866643" y="125983"/>
                </a:lnTo>
                <a:lnTo>
                  <a:pt x="2856745" y="76938"/>
                </a:lnTo>
                <a:lnTo>
                  <a:pt x="2829750" y="36893"/>
                </a:lnTo>
                <a:lnTo>
                  <a:pt x="2789705" y="9898"/>
                </a:lnTo>
                <a:lnTo>
                  <a:pt x="2740660" y="0"/>
                </a:lnTo>
                <a:close/>
              </a:path>
            </a:pathLst>
          </a:custGeom>
          <a:solidFill>
            <a:srgbClr val="FFF7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13960" y="3511624"/>
            <a:ext cx="2867025" cy="756285"/>
          </a:xfrm>
          <a:custGeom>
            <a:avLst/>
            <a:gdLst/>
            <a:ahLst/>
            <a:cxnLst/>
            <a:rect l="l" t="t" r="r" b="b"/>
            <a:pathLst>
              <a:path w="2867025" h="756285">
                <a:moveTo>
                  <a:pt x="0" y="125983"/>
                </a:moveTo>
                <a:lnTo>
                  <a:pt x="9898" y="76938"/>
                </a:lnTo>
                <a:lnTo>
                  <a:pt x="36893" y="36893"/>
                </a:lnTo>
                <a:lnTo>
                  <a:pt x="76938" y="9898"/>
                </a:lnTo>
                <a:lnTo>
                  <a:pt x="125984" y="0"/>
                </a:lnTo>
                <a:lnTo>
                  <a:pt x="2740660" y="0"/>
                </a:lnTo>
                <a:lnTo>
                  <a:pt x="2789705" y="9898"/>
                </a:lnTo>
                <a:lnTo>
                  <a:pt x="2829750" y="36893"/>
                </a:lnTo>
                <a:lnTo>
                  <a:pt x="2856745" y="76938"/>
                </a:lnTo>
                <a:lnTo>
                  <a:pt x="2866643" y="125983"/>
                </a:lnTo>
                <a:lnTo>
                  <a:pt x="2866643" y="629919"/>
                </a:lnTo>
                <a:lnTo>
                  <a:pt x="2856745" y="678965"/>
                </a:lnTo>
                <a:lnTo>
                  <a:pt x="2829750" y="719010"/>
                </a:lnTo>
                <a:lnTo>
                  <a:pt x="2789705" y="746005"/>
                </a:lnTo>
                <a:lnTo>
                  <a:pt x="2740660" y="755904"/>
                </a:lnTo>
                <a:lnTo>
                  <a:pt x="125984" y="755904"/>
                </a:lnTo>
                <a:lnTo>
                  <a:pt x="76938" y="746005"/>
                </a:lnTo>
                <a:lnTo>
                  <a:pt x="36893" y="719010"/>
                </a:lnTo>
                <a:lnTo>
                  <a:pt x="9898" y="678965"/>
                </a:lnTo>
                <a:lnTo>
                  <a:pt x="0" y="629919"/>
                </a:lnTo>
                <a:lnTo>
                  <a:pt x="0" y="125983"/>
                </a:lnTo>
                <a:close/>
              </a:path>
            </a:pathLst>
          </a:custGeom>
          <a:ln w="12192">
            <a:solidFill>
              <a:srgbClr val="F79F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73318" y="3764684"/>
            <a:ext cx="94805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10" dirty="0">
                <a:solidFill>
                  <a:srgbClr val="F79F2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Hypervisor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13960" y="3019371"/>
            <a:ext cx="917575" cy="413384"/>
          </a:xfrm>
          <a:custGeom>
            <a:avLst/>
            <a:gdLst/>
            <a:ahLst/>
            <a:cxnLst/>
            <a:rect l="l" t="t" r="r" b="b"/>
            <a:pathLst>
              <a:path w="917575" h="413385">
                <a:moveTo>
                  <a:pt x="848613" y="0"/>
                </a:moveTo>
                <a:lnTo>
                  <a:pt x="68834" y="0"/>
                </a:lnTo>
                <a:lnTo>
                  <a:pt x="42058" y="5415"/>
                </a:lnTo>
                <a:lnTo>
                  <a:pt x="20177" y="20177"/>
                </a:lnTo>
                <a:lnTo>
                  <a:pt x="5415" y="42058"/>
                </a:lnTo>
                <a:lnTo>
                  <a:pt x="0" y="68834"/>
                </a:lnTo>
                <a:lnTo>
                  <a:pt x="0" y="344170"/>
                </a:lnTo>
                <a:lnTo>
                  <a:pt x="5415" y="370945"/>
                </a:lnTo>
                <a:lnTo>
                  <a:pt x="20177" y="392826"/>
                </a:lnTo>
                <a:lnTo>
                  <a:pt x="42058" y="407588"/>
                </a:lnTo>
                <a:lnTo>
                  <a:pt x="68834" y="413004"/>
                </a:lnTo>
                <a:lnTo>
                  <a:pt x="848613" y="413004"/>
                </a:lnTo>
                <a:lnTo>
                  <a:pt x="875389" y="407588"/>
                </a:lnTo>
                <a:lnTo>
                  <a:pt x="897270" y="392826"/>
                </a:lnTo>
                <a:lnTo>
                  <a:pt x="912032" y="370945"/>
                </a:lnTo>
                <a:lnTo>
                  <a:pt x="917448" y="344170"/>
                </a:lnTo>
                <a:lnTo>
                  <a:pt x="917448" y="68834"/>
                </a:lnTo>
                <a:lnTo>
                  <a:pt x="912032" y="42058"/>
                </a:lnTo>
                <a:lnTo>
                  <a:pt x="897270" y="20177"/>
                </a:lnTo>
                <a:lnTo>
                  <a:pt x="875389" y="5415"/>
                </a:lnTo>
                <a:lnTo>
                  <a:pt x="848613" y="0"/>
                </a:lnTo>
                <a:close/>
              </a:path>
            </a:pathLst>
          </a:custGeom>
          <a:solidFill>
            <a:srgbClr val="C9E9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13960" y="3019371"/>
            <a:ext cx="917575" cy="413384"/>
          </a:xfrm>
          <a:custGeom>
            <a:avLst/>
            <a:gdLst/>
            <a:ahLst/>
            <a:cxnLst/>
            <a:rect l="l" t="t" r="r" b="b"/>
            <a:pathLst>
              <a:path w="917575" h="413385">
                <a:moveTo>
                  <a:pt x="0" y="68834"/>
                </a:moveTo>
                <a:lnTo>
                  <a:pt x="5415" y="42058"/>
                </a:lnTo>
                <a:lnTo>
                  <a:pt x="20177" y="20177"/>
                </a:lnTo>
                <a:lnTo>
                  <a:pt x="42058" y="5415"/>
                </a:lnTo>
                <a:lnTo>
                  <a:pt x="68834" y="0"/>
                </a:lnTo>
                <a:lnTo>
                  <a:pt x="848613" y="0"/>
                </a:lnTo>
                <a:lnTo>
                  <a:pt x="875389" y="5415"/>
                </a:lnTo>
                <a:lnTo>
                  <a:pt x="897270" y="20177"/>
                </a:lnTo>
                <a:lnTo>
                  <a:pt x="912032" y="42058"/>
                </a:lnTo>
                <a:lnTo>
                  <a:pt x="917448" y="68834"/>
                </a:lnTo>
                <a:lnTo>
                  <a:pt x="917448" y="344170"/>
                </a:lnTo>
                <a:lnTo>
                  <a:pt x="912032" y="370945"/>
                </a:lnTo>
                <a:lnTo>
                  <a:pt x="897270" y="392826"/>
                </a:lnTo>
                <a:lnTo>
                  <a:pt x="875389" y="407588"/>
                </a:lnTo>
                <a:lnTo>
                  <a:pt x="848613" y="413004"/>
                </a:lnTo>
                <a:lnTo>
                  <a:pt x="68834" y="413004"/>
                </a:lnTo>
                <a:lnTo>
                  <a:pt x="42058" y="407588"/>
                </a:lnTo>
                <a:lnTo>
                  <a:pt x="20177" y="392826"/>
                </a:lnTo>
                <a:lnTo>
                  <a:pt x="5415" y="370945"/>
                </a:lnTo>
                <a:lnTo>
                  <a:pt x="0" y="344170"/>
                </a:lnTo>
                <a:lnTo>
                  <a:pt x="0" y="68834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53609" y="3099966"/>
            <a:ext cx="44069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</a:t>
            </a:r>
            <a:r>
              <a:rPr sz="1400" spc="-85" dirty="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dirty="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87796" y="3019371"/>
            <a:ext cx="919480" cy="413384"/>
          </a:xfrm>
          <a:custGeom>
            <a:avLst/>
            <a:gdLst/>
            <a:ahLst/>
            <a:cxnLst/>
            <a:rect l="l" t="t" r="r" b="b"/>
            <a:pathLst>
              <a:path w="919479" h="413385">
                <a:moveTo>
                  <a:pt x="850137" y="0"/>
                </a:moveTo>
                <a:lnTo>
                  <a:pt x="68833" y="0"/>
                </a:lnTo>
                <a:lnTo>
                  <a:pt x="42058" y="5415"/>
                </a:lnTo>
                <a:lnTo>
                  <a:pt x="20177" y="20177"/>
                </a:lnTo>
                <a:lnTo>
                  <a:pt x="5415" y="42058"/>
                </a:lnTo>
                <a:lnTo>
                  <a:pt x="0" y="68834"/>
                </a:lnTo>
                <a:lnTo>
                  <a:pt x="0" y="344170"/>
                </a:lnTo>
                <a:lnTo>
                  <a:pt x="5415" y="370945"/>
                </a:lnTo>
                <a:lnTo>
                  <a:pt x="20177" y="392826"/>
                </a:lnTo>
                <a:lnTo>
                  <a:pt x="42058" y="407588"/>
                </a:lnTo>
                <a:lnTo>
                  <a:pt x="68833" y="413004"/>
                </a:lnTo>
                <a:lnTo>
                  <a:pt x="850137" y="413004"/>
                </a:lnTo>
                <a:lnTo>
                  <a:pt x="876913" y="407588"/>
                </a:lnTo>
                <a:lnTo>
                  <a:pt x="898794" y="392826"/>
                </a:lnTo>
                <a:lnTo>
                  <a:pt x="913556" y="370945"/>
                </a:lnTo>
                <a:lnTo>
                  <a:pt x="918972" y="344170"/>
                </a:lnTo>
                <a:lnTo>
                  <a:pt x="918972" y="68834"/>
                </a:lnTo>
                <a:lnTo>
                  <a:pt x="913556" y="42058"/>
                </a:lnTo>
                <a:lnTo>
                  <a:pt x="898794" y="20177"/>
                </a:lnTo>
                <a:lnTo>
                  <a:pt x="876913" y="5415"/>
                </a:lnTo>
                <a:lnTo>
                  <a:pt x="850137" y="0"/>
                </a:lnTo>
                <a:close/>
              </a:path>
            </a:pathLst>
          </a:custGeom>
          <a:solidFill>
            <a:srgbClr val="C9E9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87796" y="3019371"/>
            <a:ext cx="919480" cy="413384"/>
          </a:xfrm>
          <a:custGeom>
            <a:avLst/>
            <a:gdLst/>
            <a:ahLst/>
            <a:cxnLst/>
            <a:rect l="l" t="t" r="r" b="b"/>
            <a:pathLst>
              <a:path w="919479" h="413385">
                <a:moveTo>
                  <a:pt x="0" y="68834"/>
                </a:moveTo>
                <a:lnTo>
                  <a:pt x="5415" y="42058"/>
                </a:lnTo>
                <a:lnTo>
                  <a:pt x="20177" y="20177"/>
                </a:lnTo>
                <a:lnTo>
                  <a:pt x="42058" y="5415"/>
                </a:lnTo>
                <a:lnTo>
                  <a:pt x="68833" y="0"/>
                </a:lnTo>
                <a:lnTo>
                  <a:pt x="850137" y="0"/>
                </a:lnTo>
                <a:lnTo>
                  <a:pt x="876913" y="5415"/>
                </a:lnTo>
                <a:lnTo>
                  <a:pt x="898794" y="20177"/>
                </a:lnTo>
                <a:lnTo>
                  <a:pt x="913556" y="42058"/>
                </a:lnTo>
                <a:lnTo>
                  <a:pt x="918972" y="68834"/>
                </a:lnTo>
                <a:lnTo>
                  <a:pt x="918972" y="344170"/>
                </a:lnTo>
                <a:lnTo>
                  <a:pt x="913556" y="370945"/>
                </a:lnTo>
                <a:lnTo>
                  <a:pt x="898794" y="392826"/>
                </a:lnTo>
                <a:lnTo>
                  <a:pt x="876913" y="407588"/>
                </a:lnTo>
                <a:lnTo>
                  <a:pt x="850137" y="413004"/>
                </a:lnTo>
                <a:lnTo>
                  <a:pt x="68833" y="413004"/>
                </a:lnTo>
                <a:lnTo>
                  <a:pt x="42058" y="407588"/>
                </a:lnTo>
                <a:lnTo>
                  <a:pt x="20177" y="392826"/>
                </a:lnTo>
                <a:lnTo>
                  <a:pt x="5415" y="370945"/>
                </a:lnTo>
                <a:lnTo>
                  <a:pt x="0" y="344170"/>
                </a:lnTo>
                <a:lnTo>
                  <a:pt x="0" y="68834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28079" y="3099966"/>
            <a:ext cx="44069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</a:t>
            </a:r>
            <a:r>
              <a:rPr sz="1400" spc="-85" dirty="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dirty="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61631" y="3019371"/>
            <a:ext cx="919480" cy="413384"/>
          </a:xfrm>
          <a:custGeom>
            <a:avLst/>
            <a:gdLst/>
            <a:ahLst/>
            <a:cxnLst/>
            <a:rect l="l" t="t" r="r" b="b"/>
            <a:pathLst>
              <a:path w="919479" h="413385">
                <a:moveTo>
                  <a:pt x="850138" y="0"/>
                </a:moveTo>
                <a:lnTo>
                  <a:pt x="68834" y="0"/>
                </a:lnTo>
                <a:lnTo>
                  <a:pt x="42058" y="5415"/>
                </a:lnTo>
                <a:lnTo>
                  <a:pt x="20177" y="20177"/>
                </a:lnTo>
                <a:lnTo>
                  <a:pt x="5415" y="42058"/>
                </a:lnTo>
                <a:lnTo>
                  <a:pt x="0" y="68834"/>
                </a:lnTo>
                <a:lnTo>
                  <a:pt x="0" y="344170"/>
                </a:lnTo>
                <a:lnTo>
                  <a:pt x="5415" y="370945"/>
                </a:lnTo>
                <a:lnTo>
                  <a:pt x="20177" y="392826"/>
                </a:lnTo>
                <a:lnTo>
                  <a:pt x="42058" y="407588"/>
                </a:lnTo>
                <a:lnTo>
                  <a:pt x="68834" y="413004"/>
                </a:lnTo>
                <a:lnTo>
                  <a:pt x="850138" y="413004"/>
                </a:lnTo>
                <a:lnTo>
                  <a:pt x="876913" y="407588"/>
                </a:lnTo>
                <a:lnTo>
                  <a:pt x="898794" y="392826"/>
                </a:lnTo>
                <a:lnTo>
                  <a:pt x="913556" y="370945"/>
                </a:lnTo>
                <a:lnTo>
                  <a:pt x="918972" y="344170"/>
                </a:lnTo>
                <a:lnTo>
                  <a:pt x="918972" y="68834"/>
                </a:lnTo>
                <a:lnTo>
                  <a:pt x="913556" y="42058"/>
                </a:lnTo>
                <a:lnTo>
                  <a:pt x="898794" y="20177"/>
                </a:lnTo>
                <a:lnTo>
                  <a:pt x="876913" y="5415"/>
                </a:lnTo>
                <a:lnTo>
                  <a:pt x="850138" y="0"/>
                </a:lnTo>
                <a:close/>
              </a:path>
            </a:pathLst>
          </a:custGeom>
          <a:solidFill>
            <a:srgbClr val="C9E9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1631" y="3019371"/>
            <a:ext cx="919480" cy="413384"/>
          </a:xfrm>
          <a:custGeom>
            <a:avLst/>
            <a:gdLst/>
            <a:ahLst/>
            <a:cxnLst/>
            <a:rect l="l" t="t" r="r" b="b"/>
            <a:pathLst>
              <a:path w="919479" h="413385">
                <a:moveTo>
                  <a:pt x="0" y="68834"/>
                </a:moveTo>
                <a:lnTo>
                  <a:pt x="5415" y="42058"/>
                </a:lnTo>
                <a:lnTo>
                  <a:pt x="20177" y="20177"/>
                </a:lnTo>
                <a:lnTo>
                  <a:pt x="42058" y="5415"/>
                </a:lnTo>
                <a:lnTo>
                  <a:pt x="68834" y="0"/>
                </a:lnTo>
                <a:lnTo>
                  <a:pt x="850138" y="0"/>
                </a:lnTo>
                <a:lnTo>
                  <a:pt x="876913" y="5415"/>
                </a:lnTo>
                <a:lnTo>
                  <a:pt x="898794" y="20177"/>
                </a:lnTo>
                <a:lnTo>
                  <a:pt x="913556" y="42058"/>
                </a:lnTo>
                <a:lnTo>
                  <a:pt x="918972" y="68834"/>
                </a:lnTo>
                <a:lnTo>
                  <a:pt x="918972" y="344170"/>
                </a:lnTo>
                <a:lnTo>
                  <a:pt x="913556" y="370945"/>
                </a:lnTo>
                <a:lnTo>
                  <a:pt x="898794" y="392826"/>
                </a:lnTo>
                <a:lnTo>
                  <a:pt x="876913" y="407588"/>
                </a:lnTo>
                <a:lnTo>
                  <a:pt x="850138" y="413004"/>
                </a:lnTo>
                <a:lnTo>
                  <a:pt x="68834" y="413004"/>
                </a:lnTo>
                <a:lnTo>
                  <a:pt x="42058" y="407588"/>
                </a:lnTo>
                <a:lnTo>
                  <a:pt x="20177" y="392826"/>
                </a:lnTo>
                <a:lnTo>
                  <a:pt x="5415" y="370945"/>
                </a:lnTo>
                <a:lnTo>
                  <a:pt x="0" y="344170"/>
                </a:lnTo>
                <a:lnTo>
                  <a:pt x="0" y="68834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2170" y="3099966"/>
            <a:ext cx="4413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dirty="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</a:t>
            </a:r>
            <a:r>
              <a:rPr sz="1400" spc="-80" dirty="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dirty="0">
                <a:solidFill>
                  <a:srgbClr val="00AF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47572" y="4100323"/>
            <a:ext cx="1522476" cy="1522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11580" y="4583429"/>
            <a:ext cx="850392" cy="836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6551" y="4626102"/>
            <a:ext cx="850392" cy="835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9244" y="4706873"/>
            <a:ext cx="950976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7157" y="3310128"/>
            <a:ext cx="2506980" cy="960755"/>
          </a:xfrm>
          <a:custGeom>
            <a:avLst/>
            <a:gdLst/>
            <a:ahLst/>
            <a:cxnLst/>
            <a:rect l="l" t="t" r="r" b="b"/>
            <a:pathLst>
              <a:path w="2506979" h="960754">
                <a:moveTo>
                  <a:pt x="0" y="960628"/>
                </a:moveTo>
                <a:lnTo>
                  <a:pt x="2506980" y="0"/>
                </a:lnTo>
              </a:path>
            </a:pathLst>
          </a:custGeom>
          <a:ln w="25907">
            <a:solidFill>
              <a:srgbClr val="6C6D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85770" y="5267197"/>
            <a:ext cx="2033270" cy="46418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480"/>
              </a:spcBef>
            </a:pP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Physical Servers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in  </a:t>
            </a:r>
            <a:r>
              <a:rPr sz="1600" spc="-50" dirty="0">
                <a:latin typeface="Calibri" panose="020F0502020204030204" pitchFamily="34" charset="0"/>
                <a:cs typeface="Calibri" panose="020F0502020204030204" pitchFamily="34" charset="0"/>
              </a:rPr>
              <a:t>AWS </a:t>
            </a:r>
            <a:r>
              <a:rPr sz="1600" spc="-10" dirty="0">
                <a:latin typeface="Calibri" panose="020F0502020204030204" pitchFamily="34" charset="0"/>
                <a:cs typeface="Calibri" panose="020F0502020204030204" pitchFamily="34" charset="0"/>
              </a:rPr>
              <a:t>Global</a:t>
            </a:r>
            <a:r>
              <a:rPr sz="1600" spc="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spc="-5" dirty="0">
                <a:latin typeface="Calibri" panose="020F0502020204030204" pitchFamily="34" charset="0"/>
                <a:cs typeface="Calibri" panose="020F0502020204030204" pitchFamily="34" charset="0"/>
              </a:rPr>
              <a:t>Regions</a:t>
            </a: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70810" y="4863085"/>
            <a:ext cx="2344420" cy="227329"/>
          </a:xfrm>
          <a:custGeom>
            <a:avLst/>
            <a:gdLst/>
            <a:ahLst/>
            <a:cxnLst/>
            <a:rect l="l" t="t" r="r" b="b"/>
            <a:pathLst>
              <a:path w="2344420" h="227329">
                <a:moveTo>
                  <a:pt x="0" y="0"/>
                </a:moveTo>
                <a:lnTo>
                  <a:pt x="2343912" y="226936"/>
                </a:lnTo>
              </a:path>
            </a:pathLst>
          </a:custGeom>
          <a:ln w="25907">
            <a:solidFill>
              <a:srgbClr val="6C6D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46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741932"/>
            <a:ext cx="3200400" cy="4106381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98450" marR="5080" indent="-285750">
              <a:lnSpc>
                <a:spcPct val="70000"/>
              </a:lnSpc>
              <a:spcBef>
                <a:spcPts val="745"/>
              </a:spcBef>
              <a:buFont typeface="Arial" panose="020B0604020202020204" pitchFamily="34" charset="0"/>
              <a:buChar char="•"/>
            </a:pPr>
            <a:r>
              <a:rPr dirty="0">
                <a:cs typeface="Calibri" panose="020F0502020204030204" pitchFamily="34" charset="0"/>
              </a:rPr>
              <a:t>Over </a:t>
            </a:r>
            <a:r>
              <a:rPr spc="-5" dirty="0">
                <a:cs typeface="Calibri" panose="020F0502020204030204" pitchFamily="34" charset="0"/>
              </a:rPr>
              <a:t>1 million active customers  across 190</a:t>
            </a:r>
            <a:r>
              <a:rPr dirty="0">
                <a:cs typeface="Calibri" panose="020F0502020204030204" pitchFamily="34" charset="0"/>
              </a:rPr>
              <a:t> </a:t>
            </a:r>
            <a:r>
              <a:rPr spc="-5" dirty="0">
                <a:cs typeface="Calibri" panose="020F0502020204030204" pitchFamily="34" charset="0"/>
              </a:rPr>
              <a:t>countries</a:t>
            </a:r>
            <a:endParaRPr dirty="0">
              <a:cs typeface="Calibri" panose="020F0502020204030204" pitchFamily="34" charset="0"/>
            </a:endParaRPr>
          </a:p>
          <a:p>
            <a:pPr marL="298450" indent="-285750">
              <a:spcBef>
                <a:spcPts val="1730"/>
              </a:spcBef>
              <a:buFont typeface="Arial" panose="020B0604020202020204" pitchFamily="34" charset="0"/>
              <a:buChar char="•"/>
            </a:pPr>
            <a:r>
              <a:rPr spc="-5" dirty="0">
                <a:cs typeface="Calibri" panose="020F0502020204030204" pitchFamily="34" charset="0"/>
              </a:rPr>
              <a:t>2,000 government</a:t>
            </a:r>
            <a:r>
              <a:rPr spc="5" dirty="0">
                <a:cs typeface="Calibri" panose="020F0502020204030204" pitchFamily="34" charset="0"/>
              </a:rPr>
              <a:t> </a:t>
            </a:r>
            <a:r>
              <a:rPr spc="-5" dirty="0">
                <a:cs typeface="Calibri" panose="020F0502020204030204" pitchFamily="34" charset="0"/>
              </a:rPr>
              <a:t>agencies</a:t>
            </a:r>
            <a:endParaRPr dirty="0">
              <a:cs typeface="Calibri" panose="020F0502020204030204" pitchFamily="34" charset="0"/>
            </a:endParaRPr>
          </a:p>
          <a:p>
            <a:pPr marL="298450" indent="-285750">
              <a:spcBef>
                <a:spcPts val="1730"/>
              </a:spcBef>
              <a:buFont typeface="Arial" panose="020B0604020202020204" pitchFamily="34" charset="0"/>
              <a:buChar char="•"/>
            </a:pPr>
            <a:r>
              <a:rPr spc="-5" dirty="0">
                <a:cs typeface="Calibri" panose="020F0502020204030204" pitchFamily="34" charset="0"/>
              </a:rPr>
              <a:t>5,000 educational</a:t>
            </a:r>
            <a:r>
              <a:rPr spc="15" dirty="0">
                <a:cs typeface="Calibri" panose="020F0502020204030204" pitchFamily="34" charset="0"/>
              </a:rPr>
              <a:t> </a:t>
            </a:r>
            <a:r>
              <a:rPr spc="-5" dirty="0">
                <a:cs typeface="Calibri" panose="020F0502020204030204" pitchFamily="34" charset="0"/>
              </a:rPr>
              <a:t>institutions</a:t>
            </a:r>
            <a:endParaRPr dirty="0">
              <a:cs typeface="Calibri" panose="020F0502020204030204" pitchFamily="34" charset="0"/>
            </a:endParaRPr>
          </a:p>
          <a:p>
            <a:pPr marL="298450" indent="-285750">
              <a:spcBef>
                <a:spcPts val="1730"/>
              </a:spcBef>
              <a:buFont typeface="Arial" panose="020B0604020202020204" pitchFamily="34" charset="0"/>
              <a:buChar char="•"/>
            </a:pPr>
            <a:r>
              <a:rPr spc="-5" dirty="0">
                <a:cs typeface="Calibri" panose="020F0502020204030204" pitchFamily="34" charset="0"/>
              </a:rPr>
              <a:t>17,500</a:t>
            </a:r>
            <a:r>
              <a:rPr spc="5" dirty="0">
                <a:cs typeface="Calibri" panose="020F0502020204030204" pitchFamily="34" charset="0"/>
              </a:rPr>
              <a:t> </a:t>
            </a:r>
            <a:r>
              <a:rPr spc="-5" dirty="0">
                <a:cs typeface="Calibri" panose="020F0502020204030204" pitchFamily="34" charset="0"/>
              </a:rPr>
              <a:t>nonprofits</a:t>
            </a:r>
            <a:endParaRPr dirty="0">
              <a:cs typeface="Calibri" panose="020F0502020204030204" pitchFamily="34" charset="0"/>
            </a:endParaRPr>
          </a:p>
          <a:p>
            <a:pPr marL="298450" indent="-285750">
              <a:spcBef>
                <a:spcPts val="1725"/>
              </a:spcBef>
              <a:buFont typeface="Arial" panose="020B0604020202020204" pitchFamily="34" charset="0"/>
              <a:buChar char="•"/>
            </a:pPr>
            <a:r>
              <a:rPr spc="-5" dirty="0">
                <a:cs typeface="Calibri" panose="020F0502020204030204" pitchFamily="34" charset="0"/>
              </a:rPr>
              <a:t>12</a:t>
            </a:r>
            <a:r>
              <a:rPr spc="-15" dirty="0">
                <a:cs typeface="Calibri" panose="020F0502020204030204" pitchFamily="34" charset="0"/>
              </a:rPr>
              <a:t> </a:t>
            </a:r>
            <a:r>
              <a:rPr spc="-5" dirty="0">
                <a:cs typeface="Calibri" panose="020F0502020204030204" pitchFamily="34" charset="0"/>
              </a:rPr>
              <a:t>regions</a:t>
            </a:r>
            <a:endParaRPr dirty="0">
              <a:cs typeface="Calibri" panose="020F0502020204030204" pitchFamily="34" charset="0"/>
            </a:endParaRPr>
          </a:p>
          <a:p>
            <a:pPr marL="298450" indent="-285750">
              <a:spcBef>
                <a:spcPts val="1735"/>
              </a:spcBef>
              <a:buFont typeface="Arial" panose="020B0604020202020204" pitchFamily="34" charset="0"/>
              <a:buChar char="•"/>
            </a:pPr>
            <a:r>
              <a:rPr spc="-5" dirty="0">
                <a:cs typeface="Calibri" panose="020F0502020204030204" pitchFamily="34" charset="0"/>
              </a:rPr>
              <a:t>33 </a:t>
            </a:r>
            <a:r>
              <a:rPr spc="-10" dirty="0">
                <a:cs typeface="Calibri" panose="020F0502020204030204" pitchFamily="34" charset="0"/>
              </a:rPr>
              <a:t>Availability</a:t>
            </a:r>
            <a:r>
              <a:rPr spc="-65" dirty="0">
                <a:cs typeface="Calibri" panose="020F0502020204030204" pitchFamily="34" charset="0"/>
              </a:rPr>
              <a:t> </a:t>
            </a:r>
            <a:r>
              <a:rPr spc="-5" dirty="0">
                <a:cs typeface="Calibri" panose="020F0502020204030204" pitchFamily="34" charset="0"/>
              </a:rPr>
              <a:t>Zones</a:t>
            </a:r>
            <a:endParaRPr dirty="0">
              <a:cs typeface="Calibri" panose="020F0502020204030204" pitchFamily="34" charset="0"/>
            </a:endParaRPr>
          </a:p>
          <a:p>
            <a:pPr marL="285750" indent="-285750">
              <a:spcBef>
                <a:spcPts val="20"/>
              </a:spcBef>
              <a:buFont typeface="Arial" panose="020B0604020202020204" pitchFamily="34" charset="0"/>
              <a:buChar char="•"/>
            </a:pPr>
            <a:endParaRPr sz="1700" dirty="0">
              <a:cs typeface="Times New Roman"/>
            </a:endParaRPr>
          </a:p>
          <a:p>
            <a:pPr marL="298450" marR="321945" indent="-285750">
              <a:lnSpc>
                <a:spcPts val="1939"/>
              </a:lnSpc>
              <a:buFont typeface="Arial" panose="020B0604020202020204" pitchFamily="34" charset="0"/>
              <a:buChar char="•"/>
            </a:pPr>
            <a:r>
              <a:rPr spc="-50" dirty="0">
                <a:cs typeface="Calibri" panose="020F0502020204030204" pitchFamily="34" charset="0"/>
              </a:rPr>
              <a:t>*11 </a:t>
            </a:r>
            <a:r>
              <a:rPr spc="-5" dirty="0">
                <a:cs typeface="Calibri" panose="020F0502020204030204" pitchFamily="34" charset="0"/>
              </a:rPr>
              <a:t>more </a:t>
            </a:r>
            <a:r>
              <a:rPr spc="-10" dirty="0">
                <a:cs typeface="Calibri" panose="020F0502020204030204" pitchFamily="34" charset="0"/>
              </a:rPr>
              <a:t>Availability </a:t>
            </a:r>
            <a:r>
              <a:rPr spc="-5" dirty="0">
                <a:cs typeface="Calibri" panose="020F0502020204030204" pitchFamily="34" charset="0"/>
              </a:rPr>
              <a:t>Zones  and 5 more Regions</a:t>
            </a:r>
            <a:r>
              <a:rPr spc="-10" dirty="0">
                <a:cs typeface="Calibri" panose="020F0502020204030204" pitchFamily="34" charset="0"/>
              </a:rPr>
              <a:t> </a:t>
            </a:r>
            <a:r>
              <a:rPr spc="-5" dirty="0">
                <a:cs typeface="Calibri" panose="020F0502020204030204" pitchFamily="34" charset="0"/>
              </a:rPr>
              <a:t>coming</a:t>
            </a:r>
            <a:endParaRPr dirty="0">
              <a:cs typeface="Calibri" panose="020F0502020204030204" pitchFamily="34" charset="0"/>
            </a:endParaRPr>
          </a:p>
          <a:p>
            <a:pPr marL="298450" indent="-285750">
              <a:lnSpc>
                <a:spcPts val="1490"/>
              </a:lnSpc>
              <a:buFont typeface="Arial" panose="020B0604020202020204" pitchFamily="34" charset="0"/>
              <a:buChar char="•"/>
            </a:pPr>
            <a:r>
              <a:rPr spc="-10" dirty="0">
                <a:cs typeface="Calibri" panose="020F0502020204030204" pitchFamily="34" charset="0"/>
              </a:rPr>
              <a:t>online </a:t>
            </a:r>
            <a:r>
              <a:rPr spc="-5" dirty="0">
                <a:cs typeface="Calibri" panose="020F0502020204030204" pitchFamily="34" charset="0"/>
              </a:rPr>
              <a:t>throughout </a:t>
            </a:r>
            <a:r>
              <a:rPr dirty="0">
                <a:cs typeface="Calibri" panose="020F0502020204030204" pitchFamily="34" charset="0"/>
              </a:rPr>
              <a:t>the</a:t>
            </a:r>
            <a:r>
              <a:rPr spc="25" dirty="0">
                <a:cs typeface="Calibri" panose="020F0502020204030204" pitchFamily="34" charset="0"/>
              </a:rPr>
              <a:t> </a:t>
            </a:r>
            <a:r>
              <a:rPr spc="-15" dirty="0">
                <a:cs typeface="Calibri" panose="020F0502020204030204" pitchFamily="34" charset="0"/>
              </a:rPr>
              <a:t>year</a:t>
            </a:r>
            <a:endParaRPr dirty="0">
              <a:cs typeface="Calibri" panose="020F05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73472" y="2401453"/>
            <a:ext cx="5012518" cy="2690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5545" y="877729"/>
            <a:ext cx="6061455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AWS </a:t>
            </a:r>
            <a:r>
              <a:rPr spc="-5" dirty="0"/>
              <a:t>Global</a:t>
            </a:r>
            <a:r>
              <a:rPr spc="45" dirty="0"/>
              <a:t> </a:t>
            </a:r>
            <a:r>
              <a:rPr spc="-5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221836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5547-4FA6-9D45-88B9-EB50A61C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EC2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82648-CD8D-C741-A294-AD4D1570D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78" y="1825625"/>
            <a:ext cx="861342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Application Server</a:t>
            </a:r>
          </a:p>
          <a:p>
            <a:r>
              <a:rPr lang="en-US" sz="2000" dirty="0"/>
              <a:t>Web Server</a:t>
            </a:r>
          </a:p>
          <a:p>
            <a:r>
              <a:rPr lang="en-US" sz="2000" dirty="0"/>
              <a:t>Database Server</a:t>
            </a:r>
          </a:p>
          <a:p>
            <a:r>
              <a:rPr lang="en-US" sz="2000" dirty="0"/>
              <a:t>Game Server</a:t>
            </a:r>
          </a:p>
          <a:p>
            <a:r>
              <a:rPr lang="en-US" sz="2000" dirty="0"/>
              <a:t>Mail Server</a:t>
            </a:r>
          </a:p>
          <a:p>
            <a:r>
              <a:rPr lang="en-US" sz="2000" dirty="0"/>
              <a:t>Media Server</a:t>
            </a:r>
          </a:p>
          <a:p>
            <a:r>
              <a:rPr lang="en-US" sz="2000" dirty="0"/>
              <a:t>Catalog Server</a:t>
            </a:r>
          </a:p>
          <a:p>
            <a:r>
              <a:rPr lang="en-US" sz="2000" dirty="0"/>
              <a:t>File Server</a:t>
            </a:r>
          </a:p>
          <a:p>
            <a:r>
              <a:rPr lang="en-US" sz="2000" dirty="0"/>
              <a:t>Computing Server</a:t>
            </a:r>
          </a:p>
          <a:p>
            <a:r>
              <a:rPr lang="en-US" sz="2000" dirty="0"/>
              <a:t>Proxy Server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CBC829B-D5D8-6049-B6F7-774353D9F8A1}"/>
              </a:ext>
            </a:extLst>
          </p:cNvPr>
          <p:cNvSpPr/>
          <p:nvPr/>
        </p:nvSpPr>
        <p:spPr>
          <a:xfrm>
            <a:off x="3611654" y="2030900"/>
            <a:ext cx="5001768" cy="329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F1D833B-B6BB-F84C-BBCD-0FF32912DE29}"/>
              </a:ext>
            </a:extLst>
          </p:cNvPr>
          <p:cNvSpPr/>
          <p:nvPr/>
        </p:nvSpPr>
        <p:spPr>
          <a:xfrm>
            <a:off x="4366034" y="3589951"/>
            <a:ext cx="3392424" cy="1499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596390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2467</TotalTime>
  <Words>1190</Words>
  <Application>Microsoft Office PowerPoint</Application>
  <PresentationFormat>On-screen Show (4:3)</PresentationFormat>
  <Paragraphs>269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HP Simplified</vt:lpstr>
      <vt:lpstr>Symbol</vt:lpstr>
      <vt:lpstr>Times New Roman</vt:lpstr>
      <vt:lpstr>Trebuchet MS</vt:lpstr>
      <vt:lpstr>Office Theme</vt:lpstr>
      <vt:lpstr>PowerPoint Presentation</vt:lpstr>
      <vt:lpstr>Contents</vt:lpstr>
      <vt:lpstr>AWS Compute Overview</vt:lpstr>
      <vt:lpstr>Compute Services</vt:lpstr>
      <vt:lpstr>Compute Services</vt:lpstr>
      <vt:lpstr>What is Amazon EC2?</vt:lpstr>
      <vt:lpstr>Amazon EC2 – Overview</vt:lpstr>
      <vt:lpstr>AWS Global Infrastructure</vt:lpstr>
      <vt:lpstr>EC2 Use Case</vt:lpstr>
      <vt:lpstr>Supported OS</vt:lpstr>
      <vt:lpstr>Instance Types</vt:lpstr>
      <vt:lpstr>EC2 Instance Types</vt:lpstr>
      <vt:lpstr>Storage Options</vt:lpstr>
      <vt:lpstr>Auto Scaling</vt:lpstr>
      <vt:lpstr>Purchasing Options</vt:lpstr>
      <vt:lpstr>Benefits of Cloud Servers</vt:lpstr>
      <vt:lpstr>What is Amazon ECS?</vt:lpstr>
      <vt:lpstr>Container Management at Any Scale</vt:lpstr>
      <vt:lpstr>Flexible Container Placement</vt:lpstr>
      <vt:lpstr>Integration with the AWS Platform</vt:lpstr>
      <vt:lpstr>Compute Evolved – Serverless</vt:lpstr>
      <vt:lpstr>What is Serverless?</vt:lpstr>
      <vt:lpstr>Benefits of Serverless</vt:lpstr>
      <vt:lpstr>What is AWS Lambda?</vt:lpstr>
      <vt:lpstr>Using AWS Lambda</vt:lpstr>
      <vt:lpstr>Using AWS Lambda</vt:lpstr>
      <vt:lpstr>Pay-per Request</vt:lpstr>
      <vt:lpstr>How to Choose</vt:lpstr>
      <vt:lpstr>How Do I Choose?</vt:lpstr>
      <vt:lpstr>If You Need to Run…</vt:lpstr>
      <vt:lpstr>If You Need to Run…</vt:lpstr>
      <vt:lpstr>If You Need to Run…</vt:lpstr>
      <vt:lpstr>List of 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Jamal Hardy</dc:creator>
  <cp:lastModifiedBy>Rosihan Ariyuana</cp:lastModifiedBy>
  <cp:revision>74</cp:revision>
  <dcterms:created xsi:type="dcterms:W3CDTF">2019-04-10T03:52:40Z</dcterms:created>
  <dcterms:modified xsi:type="dcterms:W3CDTF">2019-07-10T01:09:21Z</dcterms:modified>
</cp:coreProperties>
</file>